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83" r:id="rId5"/>
    <p:sldId id="276" r:id="rId6"/>
    <p:sldId id="258" r:id="rId7"/>
    <p:sldId id="392" r:id="rId8"/>
    <p:sldId id="315" r:id="rId9"/>
    <p:sldId id="369" r:id="rId10"/>
    <p:sldId id="260" r:id="rId11"/>
    <p:sldId id="314" r:id="rId12"/>
    <p:sldId id="326" r:id="rId13"/>
    <p:sldId id="361" r:id="rId14"/>
    <p:sldId id="364" r:id="rId15"/>
    <p:sldId id="387" r:id="rId16"/>
    <p:sldId id="278" r:id="rId17"/>
    <p:sldId id="388" r:id="rId18"/>
    <p:sldId id="391" r:id="rId19"/>
    <p:sldId id="384" r:id="rId20"/>
    <p:sldId id="316" r:id="rId2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C000"/>
    <a:srgbClr val="ED7D31"/>
    <a:srgbClr val="C00000"/>
    <a:srgbClr val="FF0000"/>
    <a:srgbClr val="5B9BD5"/>
    <a:srgbClr val="21AEA2"/>
    <a:srgbClr val="FB3C7F"/>
    <a:srgbClr val="CEED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2804" autoAdjust="0"/>
  </p:normalViewPr>
  <p:slideViewPr>
    <p:cSldViewPr snapToGrid="0">
      <p:cViewPr varScale="1">
        <p:scale>
          <a:sx n="78" d="100"/>
          <a:sy n="78" d="100"/>
        </p:scale>
        <p:origin x="581" y="91"/>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02979DE-8629-41D4-AB85-E51CEA7C2B72}" type="datetimeFigureOut">
              <a:rPr lang="fr-FR" smtClean="0"/>
              <a:t>12/04/2023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899D35E-656A-434D-9CD0-4F11F0E61652}" type="slidenum">
              <a:rPr lang="fr-FR" smtClean="0"/>
              <a:t>‹N°›</a:t>
            </a:fld>
            <a:endParaRPr lang="fr-FR"/>
          </a:p>
        </p:txBody>
      </p:sp>
    </p:spTree>
    <p:extLst>
      <p:ext uri="{BB962C8B-B14F-4D97-AF65-F5344CB8AC3E}">
        <p14:creationId xmlns:p14="http://schemas.microsoft.com/office/powerpoint/2010/main" val="375416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000" dirty="0"/>
          </a:p>
        </p:txBody>
      </p:sp>
      <p:sp>
        <p:nvSpPr>
          <p:cNvPr id="4" name="Espace réservé du numéro de diapositive 3"/>
          <p:cNvSpPr>
            <a:spLocks noGrp="1"/>
          </p:cNvSpPr>
          <p:nvPr>
            <p:ph type="sldNum" sz="quarter" idx="10"/>
          </p:nvPr>
        </p:nvSpPr>
        <p:spPr/>
        <p:txBody>
          <a:bodyPr/>
          <a:lstStyle/>
          <a:p>
            <a:fld id="{8899D35E-656A-434D-9CD0-4F11F0E61652}" type="slidenum">
              <a:rPr lang="fr-FR" smtClean="0"/>
              <a:t>1</a:t>
            </a:fld>
            <a:endParaRPr lang="fr-FR"/>
          </a:p>
        </p:txBody>
      </p:sp>
    </p:spTree>
    <p:extLst>
      <p:ext uri="{BB962C8B-B14F-4D97-AF65-F5344CB8AC3E}">
        <p14:creationId xmlns:p14="http://schemas.microsoft.com/office/powerpoint/2010/main" val="4127009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99D35E-656A-434D-9CD0-4F11F0E61652}" type="slidenum">
              <a:rPr lang="fr-FR" smtClean="0"/>
              <a:t>10</a:t>
            </a:fld>
            <a:endParaRPr lang="fr-FR"/>
          </a:p>
        </p:txBody>
      </p:sp>
    </p:spTree>
    <p:extLst>
      <p:ext uri="{BB962C8B-B14F-4D97-AF65-F5344CB8AC3E}">
        <p14:creationId xmlns:p14="http://schemas.microsoft.com/office/powerpoint/2010/main" val="1026346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899D35E-656A-434D-9CD0-4F11F0E61652}" type="slidenum">
              <a:rPr lang="fr-FR" smtClean="0"/>
              <a:t>11</a:t>
            </a:fld>
            <a:endParaRPr lang="fr-FR"/>
          </a:p>
        </p:txBody>
      </p:sp>
    </p:spTree>
    <p:extLst>
      <p:ext uri="{BB962C8B-B14F-4D97-AF65-F5344CB8AC3E}">
        <p14:creationId xmlns:p14="http://schemas.microsoft.com/office/powerpoint/2010/main" val="1636379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99D35E-656A-434D-9CD0-4F11F0E61652}" type="slidenum">
              <a:rPr lang="fr-FR" smtClean="0"/>
              <a:t>12</a:t>
            </a:fld>
            <a:endParaRPr lang="fr-FR"/>
          </a:p>
        </p:txBody>
      </p:sp>
    </p:spTree>
    <p:extLst>
      <p:ext uri="{BB962C8B-B14F-4D97-AF65-F5344CB8AC3E}">
        <p14:creationId xmlns:p14="http://schemas.microsoft.com/office/powerpoint/2010/main" val="1200919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99D35E-656A-434D-9CD0-4F11F0E61652}" type="slidenum">
              <a:rPr lang="fr-FR" smtClean="0"/>
              <a:t>13</a:t>
            </a:fld>
            <a:endParaRPr lang="fr-FR"/>
          </a:p>
        </p:txBody>
      </p:sp>
    </p:spTree>
    <p:extLst>
      <p:ext uri="{BB962C8B-B14F-4D97-AF65-F5344CB8AC3E}">
        <p14:creationId xmlns:p14="http://schemas.microsoft.com/office/powerpoint/2010/main" val="3696490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99D35E-656A-434D-9CD0-4F11F0E61652}" type="slidenum">
              <a:rPr lang="fr-FR" smtClean="0"/>
              <a:t>14</a:t>
            </a:fld>
            <a:endParaRPr lang="fr-FR"/>
          </a:p>
        </p:txBody>
      </p:sp>
    </p:spTree>
    <p:extLst>
      <p:ext uri="{BB962C8B-B14F-4D97-AF65-F5344CB8AC3E}">
        <p14:creationId xmlns:p14="http://schemas.microsoft.com/office/powerpoint/2010/main" val="545440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000" dirty="0"/>
          </a:p>
        </p:txBody>
      </p:sp>
      <p:sp>
        <p:nvSpPr>
          <p:cNvPr id="4" name="Espace réservé du numéro de diapositive 3"/>
          <p:cNvSpPr>
            <a:spLocks noGrp="1"/>
          </p:cNvSpPr>
          <p:nvPr>
            <p:ph type="sldNum" sz="quarter" idx="10"/>
          </p:nvPr>
        </p:nvSpPr>
        <p:spPr/>
        <p:txBody>
          <a:bodyPr/>
          <a:lstStyle/>
          <a:p>
            <a:fld id="{8899D35E-656A-434D-9CD0-4F11F0E61652}" type="slidenum">
              <a:rPr lang="fr-FR" smtClean="0"/>
              <a:t>15</a:t>
            </a:fld>
            <a:endParaRPr lang="fr-FR"/>
          </a:p>
        </p:txBody>
      </p:sp>
    </p:spTree>
    <p:extLst>
      <p:ext uri="{BB962C8B-B14F-4D97-AF65-F5344CB8AC3E}">
        <p14:creationId xmlns:p14="http://schemas.microsoft.com/office/powerpoint/2010/main" val="2920002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899D35E-656A-434D-9CD0-4F11F0E61652}" type="slidenum">
              <a:rPr lang="fr-FR" smtClean="0"/>
              <a:t>16</a:t>
            </a:fld>
            <a:endParaRPr lang="fr-FR"/>
          </a:p>
        </p:txBody>
      </p:sp>
    </p:spTree>
    <p:extLst>
      <p:ext uri="{BB962C8B-B14F-4D97-AF65-F5344CB8AC3E}">
        <p14:creationId xmlns:p14="http://schemas.microsoft.com/office/powerpoint/2010/main" val="1586757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solidFill>
                <a:schemeClr val="tx1"/>
              </a:solidFill>
              <a:latin typeface="+mn-lt"/>
            </a:endParaRPr>
          </a:p>
        </p:txBody>
      </p:sp>
      <p:sp>
        <p:nvSpPr>
          <p:cNvPr id="4" name="Espace réservé du numéro de diapositive 3"/>
          <p:cNvSpPr>
            <a:spLocks noGrp="1"/>
          </p:cNvSpPr>
          <p:nvPr>
            <p:ph type="sldNum" sz="quarter" idx="10"/>
          </p:nvPr>
        </p:nvSpPr>
        <p:spPr/>
        <p:txBody>
          <a:bodyPr/>
          <a:lstStyle/>
          <a:p>
            <a:fld id="{8899D35E-656A-434D-9CD0-4F11F0E61652}" type="slidenum">
              <a:rPr lang="fr-FR" smtClean="0"/>
              <a:t>17</a:t>
            </a:fld>
            <a:endParaRPr lang="fr-FR"/>
          </a:p>
        </p:txBody>
      </p:sp>
    </p:spTree>
    <p:extLst>
      <p:ext uri="{BB962C8B-B14F-4D97-AF65-F5344CB8AC3E}">
        <p14:creationId xmlns:p14="http://schemas.microsoft.com/office/powerpoint/2010/main" val="296806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a:latin typeface="+mn-lt"/>
            </a:endParaRPr>
          </a:p>
        </p:txBody>
      </p:sp>
      <p:sp>
        <p:nvSpPr>
          <p:cNvPr id="4" name="Espace réservé du numéro de diapositive 3"/>
          <p:cNvSpPr>
            <a:spLocks noGrp="1"/>
          </p:cNvSpPr>
          <p:nvPr>
            <p:ph type="sldNum" sz="quarter" idx="10"/>
          </p:nvPr>
        </p:nvSpPr>
        <p:spPr/>
        <p:txBody>
          <a:bodyPr/>
          <a:lstStyle/>
          <a:p>
            <a:fld id="{8899D35E-656A-434D-9CD0-4F11F0E61652}" type="slidenum">
              <a:rPr lang="fr-FR" smtClean="0"/>
              <a:t>2</a:t>
            </a:fld>
            <a:endParaRPr lang="fr-FR"/>
          </a:p>
        </p:txBody>
      </p:sp>
    </p:spTree>
    <p:extLst>
      <p:ext uri="{BB962C8B-B14F-4D97-AF65-F5344CB8AC3E}">
        <p14:creationId xmlns:p14="http://schemas.microsoft.com/office/powerpoint/2010/main" val="117788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a:p>
        </p:txBody>
      </p:sp>
      <p:sp>
        <p:nvSpPr>
          <p:cNvPr id="4" name="Espace réservé du numéro de diapositive 3"/>
          <p:cNvSpPr>
            <a:spLocks noGrp="1"/>
          </p:cNvSpPr>
          <p:nvPr>
            <p:ph type="sldNum" sz="quarter" idx="10"/>
          </p:nvPr>
        </p:nvSpPr>
        <p:spPr/>
        <p:txBody>
          <a:bodyPr/>
          <a:lstStyle/>
          <a:p>
            <a:fld id="{8899D35E-656A-434D-9CD0-4F11F0E61652}" type="slidenum">
              <a:rPr lang="fr-FR" smtClean="0"/>
              <a:t>3</a:t>
            </a:fld>
            <a:endParaRPr lang="fr-FR"/>
          </a:p>
        </p:txBody>
      </p:sp>
    </p:spTree>
    <p:extLst>
      <p:ext uri="{BB962C8B-B14F-4D97-AF65-F5344CB8AC3E}">
        <p14:creationId xmlns:p14="http://schemas.microsoft.com/office/powerpoint/2010/main" val="267313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a:p>
        </p:txBody>
      </p:sp>
      <p:sp>
        <p:nvSpPr>
          <p:cNvPr id="4" name="Espace réservé du numéro de diapositive 3"/>
          <p:cNvSpPr>
            <a:spLocks noGrp="1"/>
          </p:cNvSpPr>
          <p:nvPr>
            <p:ph type="sldNum" sz="quarter" idx="10"/>
          </p:nvPr>
        </p:nvSpPr>
        <p:spPr/>
        <p:txBody>
          <a:bodyPr/>
          <a:lstStyle/>
          <a:p>
            <a:fld id="{8899D35E-656A-434D-9CD0-4F11F0E61652}" type="slidenum">
              <a:rPr lang="fr-FR" smtClean="0"/>
              <a:t>4</a:t>
            </a:fld>
            <a:endParaRPr lang="fr-FR"/>
          </a:p>
        </p:txBody>
      </p:sp>
    </p:spTree>
    <p:extLst>
      <p:ext uri="{BB962C8B-B14F-4D97-AF65-F5344CB8AC3E}">
        <p14:creationId xmlns:p14="http://schemas.microsoft.com/office/powerpoint/2010/main" val="363058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smtClean="0">
                  <a:solidFill>
                    <a:schemeClr val="tx1"/>
                  </a:solidFill>
                  <a:latin typeface="+mn-lt"/>
                </a:endParaRPr>
              </a:p>
            </p:txBody>
          </p:sp>
        </mc:Choice>
        <mc:Fallback xmlns="">
          <p:sp>
            <p:nvSpPr>
              <p:cNvPr id="3" name="Espace réservé des notes 2"/>
              <p:cNvSpPr>
                <a:spLocks noGrp="1"/>
              </p:cNvSpPr>
              <p:nvPr>
                <p:ph type="body" idx="1"/>
              </p:nvPr>
            </p:nvSpPr>
            <p:spPr/>
            <p:txBody>
              <a:bodyPr/>
              <a:lstStyle/>
              <a:p>
                <a:r>
                  <a:rPr lang="fr-FR" sz="1000" b="1" dirty="0" smtClean="0">
                    <a:latin typeface="+mn-lt"/>
                  </a:rPr>
                  <a:t>Niveau national en 2018 </a:t>
                </a:r>
                <a:r>
                  <a:rPr lang="fr-FR" sz="1000" b="0" dirty="0" smtClean="0">
                    <a:latin typeface="+mn-lt"/>
                  </a:rPr>
                  <a:t>(INSEE,</a:t>
                </a:r>
                <a:r>
                  <a:rPr lang="fr-FR" sz="1000" b="0" baseline="0" dirty="0" smtClean="0">
                    <a:latin typeface="+mn-lt"/>
                  </a:rPr>
                  <a:t> RP2018)</a:t>
                </a:r>
                <a:r>
                  <a:rPr lang="fr-FR" sz="1000" b="1" baseline="0" dirty="0" smtClean="0">
                    <a:latin typeface="+mn-lt"/>
                  </a:rPr>
                  <a:t> : 424 000 frontaliers. </a:t>
                </a:r>
                <a:r>
                  <a:rPr lang="fr-FR" sz="1000" baseline="0" dirty="0" smtClean="0">
                    <a:latin typeface="+mn-lt"/>
                  </a:rPr>
                  <a:t>Grand Est = 42 % des frontaliers de France Métropolitaine</a:t>
                </a:r>
              </a:p>
              <a:p>
                <a:r>
                  <a:rPr lang="fr-FR" sz="1000" baseline="0" dirty="0" smtClean="0">
                    <a:latin typeface="+mn-lt"/>
                  </a:rPr>
                  <a:t>Grand Est = 5,6 millions d’habitants, 2,2 millions d’actifs en emploi </a:t>
                </a:r>
                <a:r>
                  <a:rPr lang="fr-FR" sz="1000" baseline="0" dirty="0" smtClean="0">
                    <a:latin typeface="+mn-lt"/>
                    <a:sym typeface="Wingdings" panose="05000000000000000000" pitchFamily="2" charset="2"/>
                  </a:rPr>
                  <a:t> </a:t>
                </a:r>
                <a:r>
                  <a:rPr lang="fr-FR" sz="1000" dirty="0" smtClean="0">
                    <a:latin typeface="+mn-lt"/>
                  </a:rPr>
                  <a:t>Frontaliers = 8% des actifs en emploi du Grand Est</a:t>
                </a:r>
              </a:p>
              <a:p>
                <a:endParaRPr lang="fr-FR" sz="1000" kern="1200" dirty="0" smtClean="0">
                  <a:solidFill>
                    <a:schemeClr val="tx1"/>
                  </a:solidFill>
                  <a:latin typeface="+mn-lt"/>
                  <a:ea typeface="+mn-ea"/>
                  <a:cs typeface="+mn-cs"/>
                </a:endParaRPr>
              </a:p>
              <a:p>
                <a:pPr marL="0" indent="0">
                  <a:buFont typeface="Arial" panose="020B0604020202020204" pitchFamily="34" charset="0"/>
                  <a:buNone/>
                </a:pPr>
                <a:r>
                  <a:rPr lang="fr-FR" sz="1000" dirty="0" smtClean="0"/>
                  <a:t>Profil </a:t>
                </a:r>
                <a:r>
                  <a:rPr lang="fr-FR" sz="1000" dirty="0" smtClean="0"/>
                  <a:t>type du travailleur frontalier : </a:t>
                </a:r>
                <a:endParaRPr lang="fr-FR" sz="1000" dirty="0" smtClean="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dirty="0" smtClean="0"/>
                  <a:t>Il est Lorrain</a:t>
                </a:r>
                <a:r>
                  <a:rPr lang="fr-FR" sz="1000" baseline="0" dirty="0" smtClean="0"/>
                  <a:t> (2/3 des flux), puis alsacien (63 000 = 1/3) et </a:t>
                </a:r>
                <a:r>
                  <a:rPr lang="fr-FR" sz="1000" baseline="0" dirty="0" err="1" smtClean="0"/>
                  <a:t>champardennais</a:t>
                </a:r>
                <a:r>
                  <a:rPr lang="fr-FR" sz="1000" baseline="0" dirty="0" smtClean="0"/>
                  <a:t> (3 800 = 2%)</a:t>
                </a:r>
                <a:endParaRPr lang="fr-FR" sz="1000" dirty="0" smtClean="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dirty="0" smtClean="0"/>
                  <a:t>un </a:t>
                </a:r>
                <a:r>
                  <a:rPr lang="fr-FR" sz="1000" b="1" dirty="0" smtClean="0"/>
                  <a:t>homme</a:t>
                </a:r>
                <a:r>
                  <a:rPr lang="fr-FR" sz="1000" dirty="0" smtClean="0"/>
                  <a:t> dans 62% des </a:t>
                </a:r>
                <a:r>
                  <a:rPr lang="fr-FR" sz="1000" dirty="0" smtClean="0"/>
                  <a:t>cas</a:t>
                </a:r>
                <a:r>
                  <a:rPr lang="fr-FR" sz="1000" baseline="0" dirty="0" smtClean="0"/>
                  <a:t> : </a:t>
                </a:r>
                <a:r>
                  <a:rPr lang="fr-FR" sz="1000" b="1" dirty="0" smtClean="0"/>
                  <a:t>peu de femmes </a:t>
                </a:r>
                <a:r>
                  <a:rPr lang="fr-FR" sz="1000" dirty="0" smtClean="0"/>
                  <a:t>: 46% en Belgique et</a:t>
                </a:r>
                <a:r>
                  <a:rPr lang="fr-FR" sz="1000" baseline="0" dirty="0" smtClean="0"/>
                  <a:t> 39% au Luxembourg</a:t>
                </a:r>
                <a:r>
                  <a:rPr lang="fr-FR" sz="1000" dirty="0" smtClean="0"/>
                  <a:t> </a:t>
                </a:r>
                <a:r>
                  <a:rPr lang="fr-FR" sz="1000" i="1" dirty="0" smtClean="0"/>
                  <a:t>vs</a:t>
                </a:r>
                <a:r>
                  <a:rPr lang="fr-FR" sz="1000" dirty="0" smtClean="0"/>
                  <a:t> 36% en Allemagne ou en Suisse) </a:t>
                </a:r>
                <a:r>
                  <a:rPr lang="fr-FR" sz="1000" dirty="0" smtClean="0">
                    <a:sym typeface="Wingdings" panose="05000000000000000000" pitchFamily="2" charset="2"/>
                  </a:rPr>
                  <a:t></a:t>
                </a:r>
                <a:r>
                  <a:rPr lang="fr-FR" sz="1000" dirty="0" smtClean="0"/>
                  <a:t> en lien avec les activités exercées.</a:t>
                </a:r>
              </a:p>
              <a:p>
                <a:pPr marL="742950" lvl="1" indent="-285750">
                  <a:buFont typeface="Arial" panose="020B0604020202020204" pitchFamily="34" charset="0"/>
                  <a:buChar char="•"/>
                </a:pPr>
                <a:r>
                  <a:rPr lang="fr-FR" sz="1000" dirty="0" smtClean="0"/>
                  <a:t>âgé </a:t>
                </a:r>
                <a:r>
                  <a:rPr lang="fr-FR" sz="1000" dirty="0" smtClean="0"/>
                  <a:t>de </a:t>
                </a:r>
                <a:r>
                  <a:rPr lang="fr-FR" sz="1000" b="1" dirty="0" smtClean="0"/>
                  <a:t>42 ans </a:t>
                </a:r>
                <a:r>
                  <a:rPr lang="fr-FR" sz="1000" dirty="0" smtClean="0"/>
                  <a:t>en moyenne,</a:t>
                </a:r>
                <a:r>
                  <a:rPr lang="fr-FR" sz="1000" baseline="0" dirty="0" smtClean="0"/>
                  <a:t> avec des différences selon les pays de destination </a:t>
                </a:r>
                <a:r>
                  <a:rPr lang="fr-FR" sz="1000" baseline="0" dirty="0" smtClean="0"/>
                  <a:t>: </a:t>
                </a:r>
                <a:r>
                  <a:rPr lang="fr-FR" sz="1000" b="1" baseline="0" dirty="0" smtClean="0"/>
                  <a:t>c</a:t>
                </a:r>
                <a:r>
                  <a:rPr lang="fr-FR" sz="1000" b="1" dirty="0" smtClean="0"/>
                  <a:t>eux </a:t>
                </a:r>
                <a:r>
                  <a:rPr lang="fr-FR" sz="1000" b="1" dirty="0" smtClean="0"/>
                  <a:t>qui travaillent en Allemagne et en Suisse sont en moyenne plus âgés</a:t>
                </a:r>
                <a:r>
                  <a:rPr lang="fr-FR" sz="1000" dirty="0" smtClean="0"/>
                  <a:t> : respectivement 46 et 44 ans, contre 41 ans pour la Belgique et 40 ans pour le Luxembourg. Près d’un frontalier sur quatre (24%) qui exerce en Allemagne a plus de 55 ans, contre seulement 8 % de ceux qui ont un emploi au Luxembourg </a:t>
                </a:r>
                <a:r>
                  <a:rPr lang="fr-FR" sz="1000" dirty="0" smtClean="0">
                    <a:sym typeface="Wingdings" panose="05000000000000000000" pitchFamily="2" charset="2"/>
                  </a:rPr>
                  <a:t></a:t>
                </a:r>
                <a:r>
                  <a:rPr lang="fr-FR" sz="1000" dirty="0" smtClean="0"/>
                  <a:t> De </a:t>
                </a:r>
                <a:r>
                  <a:rPr lang="fr-FR" sz="1000" b="1" dirty="0" smtClean="0"/>
                  <a:t>nombreux départs à la retraite</a:t>
                </a:r>
                <a:r>
                  <a:rPr lang="fr-FR" sz="1000" dirty="0" smtClean="0"/>
                  <a:t> des frontaliers travaillant en Allemagne dans les années à venir, et dans une moindre mesure vers la Suisse (18%).</a:t>
                </a:r>
              </a:p>
              <a:p>
                <a:pPr marL="742950" lvl="1" indent="-285750">
                  <a:buFont typeface="Arial" panose="020B0604020202020204" pitchFamily="34" charset="0"/>
                  <a:buChar char="•"/>
                </a:pPr>
                <a:r>
                  <a:rPr lang="fr-FR" sz="1400" dirty="0" smtClean="0">
                    <a:solidFill>
                      <a:schemeClr val="bg1">
                        <a:lumMod val="50000"/>
                      </a:schemeClr>
                    </a:solidFill>
                    <a:sym typeface="Wingdings" panose="05000000000000000000" pitchFamily="2" charset="2"/>
                  </a:rPr>
                  <a:t>Il se rend au </a:t>
                </a:r>
                <a:r>
                  <a:rPr lang="fr-FR" sz="1400" b="1" dirty="0" smtClean="0">
                    <a:solidFill>
                      <a:schemeClr val="bg1">
                        <a:lumMod val="50000"/>
                      </a:schemeClr>
                    </a:solidFill>
                    <a:sym typeface="Wingdings" panose="05000000000000000000" pitchFamily="2" charset="2"/>
                  </a:rPr>
                  <a:t>Luxembourg</a:t>
                </a:r>
                <a:r>
                  <a:rPr lang="fr-FR" sz="1400" dirty="0" smtClean="0">
                    <a:solidFill>
                      <a:schemeClr val="bg1">
                        <a:lumMod val="50000"/>
                      </a:schemeClr>
                    </a:solidFill>
                    <a:sym typeface="Wingdings" panose="05000000000000000000" pitchFamily="2" charset="2"/>
                  </a:rPr>
                  <a:t> (55% </a:t>
                </a:r>
                <a:r>
                  <a:rPr lang="fr-FR" dirty="0" smtClean="0">
                    <a:sym typeface="Wingdings" panose="05000000000000000000" pitchFamily="2" charset="2"/>
                  </a:rPr>
                  <a:t>des </a:t>
                </a:r>
                <a:r>
                  <a:rPr lang="fr-FR" dirty="0">
                    <a:sym typeface="Wingdings" panose="05000000000000000000" pitchFamily="2" charset="2"/>
                  </a:rPr>
                  <a:t>frontaliers du </a:t>
                </a:r>
                <a:r>
                  <a:rPr lang="fr-FR" dirty="0" smtClean="0">
                    <a:sym typeface="Wingdings" panose="05000000000000000000" pitchFamily="2" charset="2"/>
                  </a:rPr>
                  <a:t>GE)  </a:t>
                </a:r>
                <a:r>
                  <a:rPr lang="fr-FR" sz="1400" dirty="0" smtClean="0">
                    <a:solidFill>
                      <a:schemeClr val="bg1">
                        <a:lumMod val="50000"/>
                      </a:schemeClr>
                    </a:solidFill>
                    <a:sym typeface="Wingdings" panose="05000000000000000000" pitchFamily="2" charset="2"/>
                  </a:rPr>
                  <a:t>(</a:t>
                </a:r>
                <a:r>
                  <a:rPr lang="fr-FR" sz="1400" i="0">
                    <a:solidFill>
                      <a:schemeClr val="bg1">
                        <a:lumMod val="50000"/>
                      </a:schemeClr>
                    </a:solidFill>
                    <a:latin typeface="Cambria Math" panose="02040503050406030204" pitchFamily="18" charset="0"/>
                  </a:rPr>
                  <a:t>≈</a:t>
                </a:r>
                <a:r>
                  <a:rPr lang="fr-FR" sz="1400" dirty="0" smtClean="0">
                    <a:solidFill>
                      <a:schemeClr val="bg1">
                        <a:lumMod val="50000"/>
                      </a:schemeClr>
                    </a:solidFill>
                    <a:sym typeface="Wingdings" panose="05000000000000000000" pitchFamily="2" charset="2"/>
                  </a:rPr>
                  <a:t>107 740 = 660 Champagne-Ardenne + 106 660 Lorraine + 420 Alsace)</a:t>
                </a:r>
                <a:endParaRPr lang="fr-FR" sz="1400" dirty="0">
                  <a:solidFill>
                    <a:schemeClr val="bg1">
                      <a:lumMod val="50000"/>
                    </a:schemeClr>
                  </a:solidFill>
                  <a:sym typeface="Wingdings" panose="05000000000000000000" pitchFamily="2" charset="2"/>
                </a:endParaRPr>
              </a:p>
              <a:p>
                <a:pPr marL="1200150" lvl="2" indent="-285750">
                  <a:buFont typeface="Arial" panose="020B0604020202020204" pitchFamily="34" charset="0"/>
                  <a:buChar char="•"/>
                </a:pPr>
                <a:r>
                  <a:rPr lang="fr-FR" dirty="0">
                    <a:sym typeface="Wingdings" panose="05000000000000000000" pitchFamily="2" charset="2"/>
                  </a:rPr>
                  <a:t>Allemagne = </a:t>
                </a:r>
                <a:r>
                  <a:rPr lang="fr-FR" dirty="0" smtClean="0">
                    <a:sym typeface="Wingdings" panose="05000000000000000000" pitchFamily="2" charset="2"/>
                  </a:rPr>
                  <a:t>22 </a:t>
                </a:r>
                <a:r>
                  <a:rPr lang="fr-FR" dirty="0">
                    <a:sym typeface="Wingdings" panose="05000000000000000000" pitchFamily="2" charset="2"/>
                  </a:rPr>
                  <a:t>% </a:t>
                </a:r>
                <a:r>
                  <a:rPr lang="fr-FR" sz="1400" dirty="0" smtClean="0">
                    <a:solidFill>
                      <a:schemeClr val="bg1">
                        <a:lumMod val="50000"/>
                      </a:schemeClr>
                    </a:solidFill>
                    <a:sym typeface="Wingdings" panose="05000000000000000000" pitchFamily="2" charset="2"/>
                  </a:rPr>
                  <a:t>(</a:t>
                </a:r>
                <a:r>
                  <a:rPr lang="fr-FR" sz="1400" i="0">
                    <a:solidFill>
                      <a:schemeClr val="bg1">
                        <a:lumMod val="50000"/>
                      </a:schemeClr>
                    </a:solidFill>
                    <a:latin typeface="Cambria Math" panose="02040503050406030204" pitchFamily="18" charset="0"/>
                  </a:rPr>
                  <a:t>≈4</a:t>
                </a:r>
                <a:r>
                  <a:rPr lang="fr-FR" sz="1400" b="0" i="0" smtClean="0">
                    <a:solidFill>
                      <a:schemeClr val="bg1">
                        <a:lumMod val="50000"/>
                      </a:schemeClr>
                    </a:solidFill>
                    <a:latin typeface="Cambria Math" panose="02040503050406030204" pitchFamily="18" charset="0"/>
                  </a:rPr>
                  <a:t>2</a:t>
                </a:r>
                <a:r>
                  <a:rPr lang="fr-FR" sz="1400" i="0">
                    <a:solidFill>
                      <a:schemeClr val="bg1">
                        <a:lumMod val="50000"/>
                      </a:schemeClr>
                    </a:solidFill>
                    <a:latin typeface="Cambria Math" panose="02040503050406030204" pitchFamily="18" charset="0"/>
                  </a:rPr>
                  <a:t> </a:t>
                </a:r>
                <a:r>
                  <a:rPr lang="fr-FR" sz="1400" b="0" i="0" smtClean="0">
                    <a:solidFill>
                      <a:schemeClr val="bg1">
                        <a:lumMod val="50000"/>
                      </a:schemeClr>
                    </a:solidFill>
                    <a:latin typeface="Cambria Math" panose="02040503050406030204" pitchFamily="18" charset="0"/>
                  </a:rPr>
                  <a:t>4</a:t>
                </a:r>
                <a:r>
                  <a:rPr lang="fr-FR" sz="1400" i="0">
                    <a:solidFill>
                      <a:schemeClr val="bg1">
                        <a:lumMod val="50000"/>
                      </a:schemeClr>
                    </a:solidFill>
                    <a:latin typeface="Cambria Math" panose="02040503050406030204" pitchFamily="18" charset="0"/>
                  </a:rPr>
                  <a:t>00)</a:t>
                </a:r>
                <a:endParaRPr lang="fr-FR" sz="1400" dirty="0">
                  <a:solidFill>
                    <a:schemeClr val="bg1">
                      <a:lumMod val="50000"/>
                    </a:schemeClr>
                  </a:solidFill>
                  <a:sym typeface="Wingdings" panose="05000000000000000000" pitchFamily="2" charset="2"/>
                </a:endParaRPr>
              </a:p>
              <a:p>
                <a:pPr marL="1200150" lvl="2" indent="-285750">
                  <a:buFont typeface="Arial" panose="020B0604020202020204" pitchFamily="34" charset="0"/>
                  <a:buChar char="•"/>
                </a:pPr>
                <a:r>
                  <a:rPr lang="fr-FR" dirty="0" smtClean="0">
                    <a:sym typeface="Wingdings" panose="05000000000000000000" pitchFamily="2" charset="2"/>
                  </a:rPr>
                  <a:t>Suisse = 18 % </a:t>
                </a:r>
                <a:r>
                  <a:rPr lang="fr-FR" sz="1400" dirty="0" smtClean="0">
                    <a:solidFill>
                      <a:schemeClr val="bg1">
                        <a:lumMod val="50000"/>
                      </a:schemeClr>
                    </a:solidFill>
                    <a:sym typeface="Wingdings" panose="05000000000000000000" pitchFamily="2" charset="2"/>
                  </a:rPr>
                  <a:t>(</a:t>
                </a:r>
                <a:r>
                  <a:rPr lang="fr-FR" sz="1400" i="0">
                    <a:solidFill>
                      <a:schemeClr val="bg1">
                        <a:lumMod val="50000"/>
                      </a:schemeClr>
                    </a:solidFill>
                    <a:latin typeface="Cambria Math" panose="02040503050406030204" pitchFamily="18" charset="0"/>
                  </a:rPr>
                  <a:t>≈</a:t>
                </a:r>
                <a:r>
                  <a:rPr lang="fr-FR" sz="1400" i="0" smtClean="0">
                    <a:solidFill>
                      <a:schemeClr val="bg1">
                        <a:lumMod val="50000"/>
                      </a:schemeClr>
                    </a:solidFill>
                    <a:latin typeface="Cambria Math" panose="02040503050406030204" pitchFamily="18" charset="0"/>
                  </a:rPr>
                  <a:t>3</a:t>
                </a:r>
                <a:r>
                  <a:rPr lang="fr-FR" sz="1400" b="0" i="0" smtClean="0">
                    <a:solidFill>
                      <a:schemeClr val="bg1">
                        <a:lumMod val="50000"/>
                      </a:schemeClr>
                    </a:solidFill>
                    <a:latin typeface="Cambria Math" panose="02040503050406030204" pitchFamily="18" charset="0"/>
                  </a:rPr>
                  <a:t>6 0</a:t>
                </a:r>
                <a:r>
                  <a:rPr lang="fr-FR" sz="1400" i="0">
                    <a:solidFill>
                      <a:schemeClr val="bg1">
                        <a:lumMod val="50000"/>
                      </a:schemeClr>
                    </a:solidFill>
                    <a:latin typeface="Cambria Math" panose="02040503050406030204" pitchFamily="18" charset="0"/>
                  </a:rPr>
                  <a:t>00)</a:t>
                </a:r>
                <a:endParaRPr lang="fr-FR" sz="1400" dirty="0">
                  <a:solidFill>
                    <a:schemeClr val="bg1">
                      <a:lumMod val="50000"/>
                    </a:schemeClr>
                  </a:solidFill>
                  <a:sym typeface="Wingdings" panose="05000000000000000000" pitchFamily="2" charset="2"/>
                </a:endParaRPr>
              </a:p>
              <a:p>
                <a:pPr marL="1200150" lvl="2" indent="-285750">
                  <a:buFont typeface="Arial" panose="020B0604020202020204" pitchFamily="34" charset="0"/>
                  <a:buChar char="•"/>
                </a:pPr>
                <a:r>
                  <a:rPr lang="fr-FR" dirty="0">
                    <a:sym typeface="Wingdings" panose="05000000000000000000" pitchFamily="2" charset="2"/>
                  </a:rPr>
                  <a:t>Belgique = </a:t>
                </a:r>
                <a:r>
                  <a:rPr lang="fr-FR" dirty="0" smtClean="0">
                    <a:sym typeface="Wingdings" panose="05000000000000000000" pitchFamily="2" charset="2"/>
                  </a:rPr>
                  <a:t>4 </a:t>
                </a:r>
                <a:r>
                  <a:rPr lang="fr-FR" dirty="0">
                    <a:sym typeface="Wingdings" panose="05000000000000000000" pitchFamily="2" charset="2"/>
                  </a:rPr>
                  <a:t>% </a:t>
                </a:r>
                <a:r>
                  <a:rPr lang="fr-FR" sz="1400" dirty="0" smtClean="0">
                    <a:solidFill>
                      <a:schemeClr val="bg1">
                        <a:lumMod val="50000"/>
                      </a:schemeClr>
                    </a:solidFill>
                    <a:sym typeface="Wingdings" panose="05000000000000000000" pitchFamily="2" charset="2"/>
                  </a:rPr>
                  <a:t>(</a:t>
                </a:r>
                <a:r>
                  <a:rPr lang="fr-FR" sz="1400" i="0">
                    <a:solidFill>
                      <a:schemeClr val="bg1">
                        <a:lumMod val="50000"/>
                      </a:schemeClr>
                    </a:solidFill>
                    <a:latin typeface="Cambria Math" panose="02040503050406030204" pitchFamily="18" charset="0"/>
                  </a:rPr>
                  <a:t>≈8 </a:t>
                </a:r>
                <a:r>
                  <a:rPr lang="fr-FR" sz="1400" b="0" i="0" smtClean="0">
                    <a:solidFill>
                      <a:schemeClr val="bg1">
                        <a:lumMod val="50000"/>
                      </a:schemeClr>
                    </a:solidFill>
                    <a:latin typeface="Cambria Math" panose="02040503050406030204" pitchFamily="18" charset="0"/>
                  </a:rPr>
                  <a:t>1</a:t>
                </a:r>
                <a:r>
                  <a:rPr lang="fr-FR" sz="1400" i="0">
                    <a:solidFill>
                      <a:schemeClr val="bg1">
                        <a:lumMod val="50000"/>
                      </a:schemeClr>
                    </a:solidFill>
                    <a:latin typeface="Cambria Math" panose="02040503050406030204" pitchFamily="18" charset="0"/>
                  </a:rPr>
                  <a:t>00)</a:t>
                </a:r>
                <a:endParaRPr lang="fr-FR" sz="1400" dirty="0">
                  <a:solidFill>
                    <a:schemeClr val="bg1">
                      <a:lumMod val="50000"/>
                    </a:schemeClr>
                  </a:solidFill>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b="0" dirty="0" smtClean="0"/>
                  <a:t>De nationalité française, mais un peu moins vrai </a:t>
                </a:r>
                <a:r>
                  <a:rPr lang="fr-FR" sz="1000" dirty="0" smtClean="0"/>
                  <a:t>en direction de </a:t>
                </a:r>
                <a:r>
                  <a:rPr lang="fr-FR" sz="1000" b="1" dirty="0" smtClean="0"/>
                  <a:t>l’Allemagne </a:t>
                </a:r>
                <a:r>
                  <a:rPr lang="fr-FR" sz="1000" dirty="0" smtClean="0"/>
                  <a:t>et de la </a:t>
                </a:r>
                <a:r>
                  <a:rPr lang="fr-FR" sz="1000" b="1" dirty="0" smtClean="0"/>
                  <a:t>Belgique avec ¼ de frontaliers atypiques : ils sont de la nationalité du pays de travail mais sont venus habiter dans le pays voisin </a:t>
                </a:r>
                <a:r>
                  <a:rPr lang="fr-FR" sz="1000" b="1" dirty="0" smtClean="0">
                    <a:sym typeface="Wingdings" panose="05000000000000000000" pitchFamily="2" charset="2"/>
                  </a:rPr>
                  <a:t> ils </a:t>
                </a:r>
                <a:r>
                  <a:rPr lang="fr-FR" sz="1000" dirty="0" smtClean="0">
                    <a:solidFill>
                      <a:schemeClr val="bg1">
                        <a:lumMod val="50000"/>
                      </a:schemeClr>
                    </a:solidFill>
                  </a:rPr>
                  <a:t>ont engagé une </a:t>
                </a:r>
                <a:r>
                  <a:rPr lang="fr-FR" sz="1000" b="1" dirty="0" smtClean="0">
                    <a:solidFill>
                      <a:schemeClr val="bg1">
                        <a:lumMod val="50000"/>
                      </a:schemeClr>
                    </a:solidFill>
                  </a:rPr>
                  <a:t>mobilité de résidence</a:t>
                </a:r>
                <a:r>
                  <a:rPr lang="fr-FR" sz="1000" dirty="0" smtClean="0">
                    <a:solidFill>
                      <a:schemeClr val="bg1">
                        <a:lumMod val="50000"/>
                      </a:schemeClr>
                    </a:solidFill>
                  </a:rPr>
                  <a:t>, plutôt qu’une mobilité d’emploi.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000" dirty="0" smtClean="0"/>
              </a:p>
            </p:txBody>
          </p:sp>
        </mc:Fallback>
      </mc:AlternateContent>
      <p:sp>
        <p:nvSpPr>
          <p:cNvPr id="4" name="Espace réservé du numéro de diapositive 3"/>
          <p:cNvSpPr>
            <a:spLocks noGrp="1"/>
          </p:cNvSpPr>
          <p:nvPr>
            <p:ph type="sldNum" sz="quarter" idx="10"/>
          </p:nvPr>
        </p:nvSpPr>
        <p:spPr/>
        <p:txBody>
          <a:bodyPr/>
          <a:lstStyle/>
          <a:p>
            <a:fld id="{8899D35E-656A-434D-9CD0-4F11F0E61652}" type="slidenum">
              <a:rPr lang="fr-FR" smtClean="0"/>
              <a:t>5</a:t>
            </a:fld>
            <a:endParaRPr lang="fr-FR"/>
          </a:p>
        </p:txBody>
      </p:sp>
    </p:spTree>
    <p:extLst>
      <p:ext uri="{BB962C8B-B14F-4D97-AF65-F5344CB8AC3E}">
        <p14:creationId xmlns:p14="http://schemas.microsoft.com/office/powerpoint/2010/main" val="163459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fr-FR" sz="10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899D35E-656A-434D-9CD0-4F11F0E61652}" type="slidenum">
              <a:rPr lang="fr-FR" smtClean="0"/>
              <a:t>6</a:t>
            </a:fld>
            <a:endParaRPr lang="fr-FR"/>
          </a:p>
        </p:txBody>
      </p:sp>
    </p:spTree>
    <p:extLst>
      <p:ext uri="{BB962C8B-B14F-4D97-AF65-F5344CB8AC3E}">
        <p14:creationId xmlns:p14="http://schemas.microsoft.com/office/powerpoint/2010/main" val="370037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smtClean="0">
              <a:solidFill>
                <a:schemeClr val="tx1"/>
              </a:solidFill>
            </a:endParaRPr>
          </a:p>
        </p:txBody>
      </p:sp>
      <p:sp>
        <p:nvSpPr>
          <p:cNvPr id="4" name="Espace réservé du numéro de diapositive 3"/>
          <p:cNvSpPr>
            <a:spLocks noGrp="1"/>
          </p:cNvSpPr>
          <p:nvPr>
            <p:ph type="sldNum" sz="quarter" idx="10"/>
          </p:nvPr>
        </p:nvSpPr>
        <p:spPr/>
        <p:txBody>
          <a:bodyPr/>
          <a:lstStyle/>
          <a:p>
            <a:fld id="{8899D35E-656A-434D-9CD0-4F11F0E61652}" type="slidenum">
              <a:rPr lang="fr-FR" smtClean="0"/>
              <a:t>7</a:t>
            </a:fld>
            <a:endParaRPr lang="fr-FR"/>
          </a:p>
        </p:txBody>
      </p:sp>
    </p:spTree>
    <p:extLst>
      <p:ext uri="{BB962C8B-B14F-4D97-AF65-F5344CB8AC3E}">
        <p14:creationId xmlns:p14="http://schemas.microsoft.com/office/powerpoint/2010/main" val="3701423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000" baseline="0" dirty="0" smtClean="0"/>
          </a:p>
        </p:txBody>
      </p:sp>
      <p:sp>
        <p:nvSpPr>
          <p:cNvPr id="4" name="Espace réservé du numéro de diapositive 3"/>
          <p:cNvSpPr>
            <a:spLocks noGrp="1"/>
          </p:cNvSpPr>
          <p:nvPr>
            <p:ph type="sldNum" sz="quarter" idx="10"/>
          </p:nvPr>
        </p:nvSpPr>
        <p:spPr/>
        <p:txBody>
          <a:bodyPr/>
          <a:lstStyle/>
          <a:p>
            <a:fld id="{8899D35E-656A-434D-9CD0-4F11F0E61652}" type="slidenum">
              <a:rPr lang="fr-FR" smtClean="0"/>
              <a:t>8</a:t>
            </a:fld>
            <a:endParaRPr lang="fr-FR"/>
          </a:p>
        </p:txBody>
      </p:sp>
    </p:spTree>
    <p:extLst>
      <p:ext uri="{BB962C8B-B14F-4D97-AF65-F5344CB8AC3E}">
        <p14:creationId xmlns:p14="http://schemas.microsoft.com/office/powerpoint/2010/main" val="3614004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fr-FR" sz="1000" baseline="0" dirty="0" smtClean="0"/>
          </a:p>
        </p:txBody>
      </p:sp>
      <p:sp>
        <p:nvSpPr>
          <p:cNvPr id="4" name="Espace réservé du numéro de diapositive 3"/>
          <p:cNvSpPr>
            <a:spLocks noGrp="1"/>
          </p:cNvSpPr>
          <p:nvPr>
            <p:ph type="sldNum" sz="quarter" idx="10"/>
          </p:nvPr>
        </p:nvSpPr>
        <p:spPr/>
        <p:txBody>
          <a:bodyPr/>
          <a:lstStyle/>
          <a:p>
            <a:fld id="{8899D35E-656A-434D-9CD0-4F11F0E61652}" type="slidenum">
              <a:rPr lang="fr-FR" smtClean="0"/>
              <a:t>9</a:t>
            </a:fld>
            <a:endParaRPr lang="fr-FR"/>
          </a:p>
        </p:txBody>
      </p:sp>
    </p:spTree>
    <p:extLst>
      <p:ext uri="{BB962C8B-B14F-4D97-AF65-F5344CB8AC3E}">
        <p14:creationId xmlns:p14="http://schemas.microsoft.com/office/powerpoint/2010/main" val="91599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5A8FF4F3-ED9F-48EB-B46E-0981ADC46E93}" type="datetime1">
              <a:rPr lang="fr-FR" smtClean="0"/>
              <a:t>12/04/2023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F04BC0-8250-470F-B0C3-1C6DE5880F8D}" type="slidenum">
              <a:rPr lang="fr-FR" smtClean="0"/>
              <a:t>‹N°›</a:t>
            </a:fld>
            <a:endParaRPr lang="fr-FR"/>
          </a:p>
        </p:txBody>
      </p:sp>
    </p:spTree>
    <p:extLst>
      <p:ext uri="{BB962C8B-B14F-4D97-AF65-F5344CB8AC3E}">
        <p14:creationId xmlns:p14="http://schemas.microsoft.com/office/powerpoint/2010/main" val="118029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7A2D7C-2D26-4486-9531-199965E1CEF2}" type="datetime1">
              <a:rPr lang="fr-FR" smtClean="0"/>
              <a:t>12/04/2023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F04BC0-8250-470F-B0C3-1C6DE5880F8D}" type="slidenum">
              <a:rPr lang="fr-FR" smtClean="0"/>
              <a:t>‹N°›</a:t>
            </a:fld>
            <a:endParaRPr lang="fr-FR"/>
          </a:p>
        </p:txBody>
      </p:sp>
    </p:spTree>
    <p:extLst>
      <p:ext uri="{BB962C8B-B14F-4D97-AF65-F5344CB8AC3E}">
        <p14:creationId xmlns:p14="http://schemas.microsoft.com/office/powerpoint/2010/main" val="212304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9E8097-4D59-48B9-85F3-BE8D4E23DE85}" type="datetime1">
              <a:rPr lang="fr-FR" smtClean="0"/>
              <a:t>12/04/2023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F04BC0-8250-470F-B0C3-1C6DE5880F8D}" type="slidenum">
              <a:rPr lang="fr-FR" smtClean="0"/>
              <a:t>‹N°›</a:t>
            </a:fld>
            <a:endParaRPr lang="fr-FR"/>
          </a:p>
        </p:txBody>
      </p:sp>
    </p:spTree>
    <p:extLst>
      <p:ext uri="{BB962C8B-B14F-4D97-AF65-F5344CB8AC3E}">
        <p14:creationId xmlns:p14="http://schemas.microsoft.com/office/powerpoint/2010/main" val="35178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7873D8-6DF5-402C-B6BD-5EF4B0BF00FF}" type="datetime1">
              <a:rPr lang="fr-FR" smtClean="0"/>
              <a:t>12/04/2023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F04BC0-8250-470F-B0C3-1C6DE5880F8D}" type="slidenum">
              <a:rPr lang="fr-FR" smtClean="0"/>
              <a:t>‹N°›</a:t>
            </a:fld>
            <a:endParaRPr lang="fr-FR"/>
          </a:p>
        </p:txBody>
      </p:sp>
    </p:spTree>
    <p:extLst>
      <p:ext uri="{BB962C8B-B14F-4D97-AF65-F5344CB8AC3E}">
        <p14:creationId xmlns:p14="http://schemas.microsoft.com/office/powerpoint/2010/main" val="85045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3092A225-7FFF-48A6-AF04-1669978E6010}" type="datetime1">
              <a:rPr lang="fr-FR" smtClean="0"/>
              <a:t>12/04/2023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F04BC0-8250-470F-B0C3-1C6DE5880F8D}" type="slidenum">
              <a:rPr lang="fr-FR" smtClean="0"/>
              <a:t>‹N°›</a:t>
            </a:fld>
            <a:endParaRPr lang="fr-FR"/>
          </a:p>
        </p:txBody>
      </p:sp>
    </p:spTree>
    <p:extLst>
      <p:ext uri="{BB962C8B-B14F-4D97-AF65-F5344CB8AC3E}">
        <p14:creationId xmlns:p14="http://schemas.microsoft.com/office/powerpoint/2010/main" val="400833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9FB8D74-BE9F-4553-8E9C-83D63D73E472}" type="datetime1">
              <a:rPr lang="fr-FR" smtClean="0"/>
              <a:t>12/04/2023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F04BC0-8250-470F-B0C3-1C6DE5880F8D}" type="slidenum">
              <a:rPr lang="fr-FR" smtClean="0"/>
              <a:t>‹N°›</a:t>
            </a:fld>
            <a:endParaRPr lang="fr-FR"/>
          </a:p>
        </p:txBody>
      </p:sp>
    </p:spTree>
    <p:extLst>
      <p:ext uri="{BB962C8B-B14F-4D97-AF65-F5344CB8AC3E}">
        <p14:creationId xmlns:p14="http://schemas.microsoft.com/office/powerpoint/2010/main" val="370540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4515ED7-A72D-40DF-94CB-8B2128752634}" type="datetime1">
              <a:rPr lang="fr-FR" smtClean="0"/>
              <a:t>12/04/2023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4F04BC0-8250-470F-B0C3-1C6DE5880F8D}" type="slidenum">
              <a:rPr lang="fr-FR" smtClean="0"/>
              <a:t>‹N°›</a:t>
            </a:fld>
            <a:endParaRPr lang="fr-FR"/>
          </a:p>
        </p:txBody>
      </p:sp>
    </p:spTree>
    <p:extLst>
      <p:ext uri="{BB962C8B-B14F-4D97-AF65-F5344CB8AC3E}">
        <p14:creationId xmlns:p14="http://schemas.microsoft.com/office/powerpoint/2010/main" val="90034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6AA9AB5-C0FC-4E0A-AF13-717584F1EBED}" type="datetime1">
              <a:rPr lang="fr-FR" smtClean="0"/>
              <a:t>12/04/2023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4F04BC0-8250-470F-B0C3-1C6DE5880F8D}" type="slidenum">
              <a:rPr lang="fr-FR" smtClean="0"/>
              <a:t>‹N°›</a:t>
            </a:fld>
            <a:endParaRPr lang="fr-FR"/>
          </a:p>
        </p:txBody>
      </p:sp>
    </p:spTree>
    <p:extLst>
      <p:ext uri="{BB962C8B-B14F-4D97-AF65-F5344CB8AC3E}">
        <p14:creationId xmlns:p14="http://schemas.microsoft.com/office/powerpoint/2010/main" val="99564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EFE097-7B9D-4DF9-987C-F1BAB73F6B74}" type="datetime1">
              <a:rPr lang="fr-FR" smtClean="0"/>
              <a:t>12/04/2023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4F04BC0-8250-470F-B0C3-1C6DE5880F8D}" type="slidenum">
              <a:rPr lang="fr-FR" smtClean="0"/>
              <a:t>‹N°›</a:t>
            </a:fld>
            <a:endParaRPr lang="fr-FR"/>
          </a:p>
        </p:txBody>
      </p:sp>
    </p:spTree>
    <p:extLst>
      <p:ext uri="{BB962C8B-B14F-4D97-AF65-F5344CB8AC3E}">
        <p14:creationId xmlns:p14="http://schemas.microsoft.com/office/powerpoint/2010/main" val="428442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1169E05-5FFE-4DA6-98E3-12E809B74643}" type="datetime1">
              <a:rPr lang="fr-FR" smtClean="0"/>
              <a:t>12/04/2023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F04BC0-8250-470F-B0C3-1C6DE5880F8D}" type="slidenum">
              <a:rPr lang="fr-FR" smtClean="0"/>
              <a:t>‹N°›</a:t>
            </a:fld>
            <a:endParaRPr lang="fr-FR"/>
          </a:p>
        </p:txBody>
      </p:sp>
    </p:spTree>
    <p:extLst>
      <p:ext uri="{BB962C8B-B14F-4D97-AF65-F5344CB8AC3E}">
        <p14:creationId xmlns:p14="http://schemas.microsoft.com/office/powerpoint/2010/main" val="114513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23E7C35-6F90-4A3C-B9B7-4F46740EC2E2}" type="datetime1">
              <a:rPr lang="fr-FR" smtClean="0"/>
              <a:t>12/04/2023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F04BC0-8250-470F-B0C3-1C6DE5880F8D}" type="slidenum">
              <a:rPr lang="fr-FR" smtClean="0"/>
              <a:t>‹N°›</a:t>
            </a:fld>
            <a:endParaRPr lang="fr-FR"/>
          </a:p>
        </p:txBody>
      </p:sp>
    </p:spTree>
    <p:extLst>
      <p:ext uri="{BB962C8B-B14F-4D97-AF65-F5344CB8AC3E}">
        <p14:creationId xmlns:p14="http://schemas.microsoft.com/office/powerpoint/2010/main" val="2767712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DF0BF-72AB-4383-A9CC-B5315EB54E28}" type="datetime1">
              <a:rPr lang="fr-FR" smtClean="0"/>
              <a:t>12/04/2023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04BC0-8250-470F-B0C3-1C6DE5880F8D}" type="slidenum">
              <a:rPr lang="fr-FR" smtClean="0"/>
              <a:t>‹N°›</a:t>
            </a:fld>
            <a:endParaRPr lang="fr-FR"/>
          </a:p>
        </p:txBody>
      </p:sp>
    </p:spTree>
    <p:extLst>
      <p:ext uri="{BB962C8B-B14F-4D97-AF65-F5344CB8AC3E}">
        <p14:creationId xmlns:p14="http://schemas.microsoft.com/office/powerpoint/2010/main" val="1578255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statsemploi-grandest.fr/Actu.aspx?actid=137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9433" y="2227006"/>
            <a:ext cx="10928554" cy="3421626"/>
          </a:xfrm>
        </p:spPr>
        <p:txBody>
          <a:bodyPr>
            <a:normAutofit/>
          </a:bodyPr>
          <a:lstStyle/>
          <a:p>
            <a:pPr algn="ctr"/>
            <a:r>
              <a:rPr lang="fr-FR" sz="4000" b="1" dirty="0" smtClean="0">
                <a:solidFill>
                  <a:schemeClr val="accent1"/>
                </a:solidFill>
                <a:latin typeface="+mn-lt"/>
              </a:rPr>
              <a:t>Conseil Régional Grand Est – Pôle Emploi Grand Est</a:t>
            </a:r>
            <a:r>
              <a:rPr lang="fr-FR" sz="3600" b="1" dirty="0" smtClean="0">
                <a:solidFill>
                  <a:schemeClr val="accent1"/>
                </a:solidFill>
                <a:latin typeface="+mn-lt"/>
              </a:rPr>
              <a:t/>
            </a:r>
            <a:br>
              <a:rPr lang="fr-FR" sz="3600" b="1" dirty="0" smtClean="0">
                <a:solidFill>
                  <a:schemeClr val="accent1"/>
                </a:solidFill>
                <a:latin typeface="+mn-lt"/>
              </a:rPr>
            </a:br>
            <a:r>
              <a:rPr lang="fr-FR" b="1" dirty="0" smtClean="0">
                <a:solidFill>
                  <a:schemeClr val="accent1"/>
                </a:solidFill>
                <a:latin typeface="+mn-lt"/>
              </a:rPr>
              <a:t/>
            </a:r>
            <a:br>
              <a:rPr lang="fr-FR" b="1" dirty="0" smtClean="0">
                <a:solidFill>
                  <a:schemeClr val="accent1"/>
                </a:solidFill>
                <a:latin typeface="+mn-lt"/>
              </a:rPr>
            </a:br>
            <a:r>
              <a:rPr lang="fr-FR" sz="3600" b="1" dirty="0">
                <a:latin typeface="+mn-lt"/>
              </a:rPr>
              <a:t>Diagnostic partagé </a:t>
            </a:r>
            <a:r>
              <a:rPr lang="fr-FR" sz="3600" b="1" dirty="0" smtClean="0">
                <a:latin typeface="+mn-lt"/>
              </a:rPr>
              <a:t>emploi-formation</a:t>
            </a:r>
            <a:br>
              <a:rPr lang="fr-FR" sz="3600" b="1" dirty="0" smtClean="0">
                <a:latin typeface="+mn-lt"/>
              </a:rPr>
            </a:br>
            <a:r>
              <a:rPr lang="fr-FR" sz="3600" b="1" dirty="0" smtClean="0">
                <a:latin typeface="+mn-lt"/>
              </a:rPr>
              <a:t> </a:t>
            </a:r>
            <a:r>
              <a:rPr lang="fr-FR" sz="3600" b="1" dirty="0">
                <a:latin typeface="+mn-lt"/>
              </a:rPr>
              <a:t>dans les territoires frontaliers</a:t>
            </a:r>
            <a:r>
              <a:rPr lang="fr-FR" b="1" dirty="0">
                <a:solidFill>
                  <a:schemeClr val="accent1"/>
                </a:solidFill>
                <a:latin typeface="+mn-lt"/>
              </a:rPr>
              <a:t/>
            </a:r>
            <a:br>
              <a:rPr lang="fr-FR" b="1" dirty="0">
                <a:solidFill>
                  <a:schemeClr val="accent1"/>
                </a:solidFill>
                <a:latin typeface="+mn-lt"/>
              </a:rPr>
            </a:br>
            <a:endParaRPr lang="fr-FR" b="1" dirty="0">
              <a:solidFill>
                <a:schemeClr val="accent1"/>
              </a:solidFill>
              <a:latin typeface="+mn-lt"/>
            </a:endParaRPr>
          </a:p>
        </p:txBody>
      </p:sp>
      <p:sp>
        <p:nvSpPr>
          <p:cNvPr id="6" name="ZoneTexte 5"/>
          <p:cNvSpPr txBox="1"/>
          <p:nvPr/>
        </p:nvSpPr>
        <p:spPr>
          <a:xfrm>
            <a:off x="8922774" y="6297559"/>
            <a:ext cx="3269226" cy="369332"/>
          </a:xfrm>
          <a:prstGeom prst="rect">
            <a:avLst/>
          </a:prstGeom>
          <a:noFill/>
        </p:spPr>
        <p:txBody>
          <a:bodyPr wrap="square" rtlCol="0">
            <a:spAutoFit/>
          </a:bodyPr>
          <a:lstStyle/>
          <a:p>
            <a:pPr algn="r"/>
            <a:r>
              <a:rPr lang="fr-FR" dirty="0" smtClean="0">
                <a:solidFill>
                  <a:schemeClr val="bg1">
                    <a:lumMod val="50000"/>
                  </a:schemeClr>
                </a:solidFill>
              </a:rPr>
              <a:t>16/03/2023</a:t>
            </a:r>
            <a:endParaRPr lang="fr-FR" dirty="0">
              <a:solidFill>
                <a:schemeClr val="bg1">
                  <a:lumMod val="50000"/>
                </a:schemeClr>
              </a:solidFill>
            </a:endParaRPr>
          </a:p>
        </p:txBody>
      </p:sp>
      <p:pic>
        <p:nvPicPr>
          <p:cNvPr id="7" name="Espace réservé du conten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83" y="185469"/>
            <a:ext cx="2190750" cy="666750"/>
          </a:xfrm>
          <a:prstGeom prst="rect">
            <a:avLst/>
          </a:prstGeom>
        </p:spPr>
      </p:pic>
      <p:pic>
        <p:nvPicPr>
          <p:cNvPr id="8" name="Image 7"/>
          <p:cNvPicPr>
            <a:picLocks noChangeAspect="1"/>
          </p:cNvPicPr>
          <p:nvPr/>
        </p:nvPicPr>
        <p:blipFill>
          <a:blip r:embed="rId4"/>
          <a:stretch>
            <a:fillRect/>
          </a:stretch>
        </p:blipFill>
        <p:spPr>
          <a:xfrm>
            <a:off x="10707812" y="54027"/>
            <a:ext cx="1380952" cy="1047619"/>
          </a:xfrm>
          <a:prstGeom prst="rect">
            <a:avLst/>
          </a:prstGeom>
        </p:spPr>
      </p:pic>
    </p:spTree>
    <p:extLst>
      <p:ext uri="{BB962C8B-B14F-4D97-AF65-F5344CB8AC3E}">
        <p14:creationId xmlns:p14="http://schemas.microsoft.com/office/powerpoint/2010/main" val="3008754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375400" y="839315"/>
            <a:ext cx="5635498" cy="4524315"/>
          </a:xfrm>
          <a:prstGeom prst="rect">
            <a:avLst/>
          </a:prstGeom>
          <a:noFill/>
        </p:spPr>
        <p:txBody>
          <a:bodyPr wrap="square" rtlCol="0">
            <a:spAutoFit/>
          </a:bodyPr>
          <a:lstStyle/>
          <a:p>
            <a:r>
              <a:rPr lang="fr-FR" sz="1700" b="1" dirty="0" smtClean="0"/>
              <a:t>La </a:t>
            </a:r>
            <a:r>
              <a:rPr lang="fr-FR" sz="1700" b="1" dirty="0"/>
              <a:t>part de </a:t>
            </a:r>
            <a:r>
              <a:rPr lang="fr-FR" sz="1700" b="1" dirty="0" smtClean="0"/>
              <a:t>DE maîtrisant </a:t>
            </a:r>
            <a:r>
              <a:rPr lang="fr-FR" sz="1700" b="1" dirty="0"/>
              <a:t>un </a:t>
            </a:r>
            <a:r>
              <a:rPr lang="fr-FR" sz="1700" b="1" dirty="0">
                <a:solidFill>
                  <a:srgbClr val="C00000"/>
                </a:solidFill>
              </a:rPr>
              <a:t>allemand</a:t>
            </a:r>
            <a:r>
              <a:rPr lang="fr-FR" sz="1700" b="1" dirty="0"/>
              <a:t> avancé est égale à </a:t>
            </a:r>
            <a:r>
              <a:rPr lang="fr-FR" sz="1700" b="1" dirty="0" smtClean="0">
                <a:solidFill>
                  <a:srgbClr val="C00000"/>
                </a:solidFill>
              </a:rPr>
              <a:t>4,8%</a:t>
            </a:r>
            <a:r>
              <a:rPr lang="fr-FR" sz="1700" b="1" dirty="0" smtClean="0"/>
              <a:t> </a:t>
            </a:r>
            <a:r>
              <a:rPr lang="fr-FR" sz="1700" dirty="0"/>
              <a:t>au niveau régional. Cette part est significativement plus importante dans les </a:t>
            </a:r>
            <a:r>
              <a:rPr lang="fr-FR" sz="1700" b="1" dirty="0" smtClean="0"/>
              <a:t>BE frontaliers avec </a:t>
            </a:r>
            <a:r>
              <a:rPr lang="fr-FR" sz="1700" b="1" dirty="0"/>
              <a:t>l’Allemagne</a:t>
            </a:r>
            <a:r>
              <a:rPr lang="fr-FR" sz="1700" dirty="0"/>
              <a:t> : </a:t>
            </a:r>
            <a:endParaRPr lang="fr-FR" sz="1700" dirty="0" smtClean="0"/>
          </a:p>
          <a:p>
            <a:pPr marL="285750" indent="-285750">
              <a:buFont typeface="Arial" panose="020B0604020202020204" pitchFamily="34" charset="0"/>
              <a:buChar char="•"/>
            </a:pPr>
            <a:r>
              <a:rPr lang="fr-FR" sz="1700" dirty="0" smtClean="0"/>
              <a:t>Wissembourg</a:t>
            </a:r>
            <a:r>
              <a:rPr lang="fr-FR" sz="1600" dirty="0" smtClean="0"/>
              <a:t> </a:t>
            </a:r>
            <a:r>
              <a:rPr lang="fr-FR" sz="1400" dirty="0">
                <a:solidFill>
                  <a:schemeClr val="bg1">
                    <a:lumMod val="50000"/>
                  </a:schemeClr>
                </a:solidFill>
              </a:rPr>
              <a:t>(34,5%)</a:t>
            </a:r>
            <a:r>
              <a:rPr lang="fr-FR" sz="1600" dirty="0" smtClean="0"/>
              <a:t>,  </a:t>
            </a:r>
          </a:p>
          <a:p>
            <a:pPr marL="285750" indent="-285750">
              <a:buFont typeface="Arial" panose="020B0604020202020204" pitchFamily="34" charset="0"/>
              <a:buChar char="•"/>
            </a:pPr>
            <a:r>
              <a:rPr lang="fr-FR" sz="1700" dirty="0" smtClean="0"/>
              <a:t>Saint-Louis</a:t>
            </a:r>
            <a:r>
              <a:rPr lang="fr-FR" sz="1600" dirty="0" smtClean="0"/>
              <a:t> </a:t>
            </a:r>
            <a:r>
              <a:rPr lang="fr-FR" sz="1400" dirty="0">
                <a:solidFill>
                  <a:schemeClr val="bg1">
                    <a:lumMod val="50000"/>
                  </a:schemeClr>
                </a:solidFill>
              </a:rPr>
              <a:t>(22,1%)</a:t>
            </a:r>
            <a:r>
              <a:rPr lang="fr-FR" sz="1600" dirty="0" smtClean="0"/>
              <a:t>. </a:t>
            </a:r>
          </a:p>
          <a:p>
            <a:pPr marL="285750" indent="-285750">
              <a:buFont typeface="Arial" panose="020B0604020202020204" pitchFamily="34" charset="0"/>
              <a:buChar char="•"/>
            </a:pPr>
            <a:endParaRPr lang="fr-FR" sz="1600" dirty="0"/>
          </a:p>
          <a:p>
            <a:r>
              <a:rPr lang="fr-FR" sz="1700" b="1" dirty="0" smtClean="0"/>
              <a:t>La </a:t>
            </a:r>
            <a:r>
              <a:rPr lang="fr-FR" sz="1700" b="1" dirty="0"/>
              <a:t>part </a:t>
            </a:r>
            <a:r>
              <a:rPr lang="fr-FR" sz="1700" b="1" dirty="0" smtClean="0"/>
              <a:t>des DE maîtrisant </a:t>
            </a:r>
            <a:r>
              <a:rPr lang="fr-FR" sz="1700" b="1" dirty="0"/>
              <a:t>un </a:t>
            </a:r>
            <a:r>
              <a:rPr lang="fr-FR" sz="1700" b="1" dirty="0">
                <a:solidFill>
                  <a:srgbClr val="C00000"/>
                </a:solidFill>
              </a:rPr>
              <a:t>anglais</a:t>
            </a:r>
            <a:r>
              <a:rPr lang="fr-FR" sz="1700" b="1" dirty="0"/>
              <a:t> avancé est de </a:t>
            </a:r>
            <a:r>
              <a:rPr lang="fr-FR" sz="1700" b="1" dirty="0" smtClean="0">
                <a:solidFill>
                  <a:srgbClr val="C00000"/>
                </a:solidFill>
              </a:rPr>
              <a:t>8,4%</a:t>
            </a:r>
            <a:r>
              <a:rPr lang="fr-FR" sz="1700" b="1" dirty="0" smtClean="0"/>
              <a:t> </a:t>
            </a:r>
            <a:r>
              <a:rPr lang="fr-FR" sz="1700" dirty="0" smtClean="0"/>
              <a:t>. </a:t>
            </a:r>
            <a:r>
              <a:rPr lang="fr-FR" sz="1700" dirty="0"/>
              <a:t>Les </a:t>
            </a:r>
            <a:r>
              <a:rPr lang="fr-FR" sz="1700" dirty="0" smtClean="0"/>
              <a:t>proportions les plus élevées s’observent dans des </a:t>
            </a:r>
            <a:r>
              <a:rPr lang="fr-FR" sz="1700" b="1" dirty="0"/>
              <a:t>bassins « très tournés vers le frontalier </a:t>
            </a:r>
            <a:r>
              <a:rPr lang="fr-FR" sz="1700" b="1" dirty="0" smtClean="0"/>
              <a:t>» </a:t>
            </a:r>
            <a:r>
              <a:rPr lang="fr-FR" sz="1700" dirty="0" smtClean="0"/>
              <a:t>ou dans les </a:t>
            </a:r>
            <a:r>
              <a:rPr lang="fr-FR" sz="1700" b="1" dirty="0" smtClean="0"/>
              <a:t>grandes agglomérations</a:t>
            </a:r>
            <a:r>
              <a:rPr lang="fr-FR" sz="1700" dirty="0" smtClean="0"/>
              <a:t> </a:t>
            </a:r>
            <a:r>
              <a:rPr lang="fr-FR" sz="1700" dirty="0"/>
              <a:t>:</a:t>
            </a:r>
          </a:p>
          <a:p>
            <a:pPr marL="285750" indent="-285750">
              <a:buFont typeface="Arial" panose="020B0604020202020204" pitchFamily="34" charset="0"/>
              <a:buChar char="•"/>
            </a:pPr>
            <a:r>
              <a:rPr lang="fr-FR" sz="1700" dirty="0"/>
              <a:t>Strasbourg</a:t>
            </a:r>
            <a:r>
              <a:rPr lang="fr-FR" sz="1600" dirty="0"/>
              <a:t> </a:t>
            </a:r>
            <a:r>
              <a:rPr lang="fr-FR" sz="1200" dirty="0">
                <a:solidFill>
                  <a:schemeClr val="bg1">
                    <a:lumMod val="50000"/>
                  </a:schemeClr>
                </a:solidFill>
              </a:rPr>
              <a:t>(15,7%)</a:t>
            </a:r>
            <a:r>
              <a:rPr lang="fr-FR" sz="1600" dirty="0" smtClean="0"/>
              <a:t>, </a:t>
            </a:r>
            <a:endParaRPr lang="fr-FR" sz="1600" dirty="0"/>
          </a:p>
          <a:p>
            <a:pPr marL="285750" indent="-285750">
              <a:buFont typeface="Arial" panose="020B0604020202020204" pitchFamily="34" charset="0"/>
              <a:buChar char="•"/>
            </a:pPr>
            <a:r>
              <a:rPr lang="fr-FR" sz="1700" b="1" dirty="0" smtClean="0"/>
              <a:t>Saint-Louis</a:t>
            </a:r>
            <a:r>
              <a:rPr lang="fr-FR" sz="1600" b="1" dirty="0" smtClean="0"/>
              <a:t> </a:t>
            </a:r>
            <a:r>
              <a:rPr lang="fr-FR" sz="1200" dirty="0">
                <a:solidFill>
                  <a:schemeClr val="bg1">
                    <a:lumMod val="50000"/>
                  </a:schemeClr>
                </a:solidFill>
              </a:rPr>
              <a:t>(15,3%)</a:t>
            </a:r>
            <a:r>
              <a:rPr lang="fr-FR" sz="1600" dirty="0" smtClean="0"/>
              <a:t>, </a:t>
            </a:r>
            <a:endParaRPr lang="fr-FR" sz="1600" dirty="0"/>
          </a:p>
          <a:p>
            <a:pPr marL="285750" indent="-285750">
              <a:buFont typeface="Arial" panose="020B0604020202020204" pitchFamily="34" charset="0"/>
              <a:buChar char="•"/>
            </a:pPr>
            <a:r>
              <a:rPr lang="fr-FR" sz="1700" dirty="0" smtClean="0"/>
              <a:t>Nancy</a:t>
            </a:r>
            <a:r>
              <a:rPr lang="fr-FR" sz="1600" dirty="0" smtClean="0"/>
              <a:t> </a:t>
            </a:r>
            <a:r>
              <a:rPr lang="fr-FR" sz="1200" dirty="0">
                <a:solidFill>
                  <a:schemeClr val="bg1">
                    <a:lumMod val="50000"/>
                  </a:schemeClr>
                </a:solidFill>
              </a:rPr>
              <a:t>(10,4%)</a:t>
            </a:r>
            <a:r>
              <a:rPr lang="fr-FR" sz="1600" dirty="0" smtClean="0"/>
              <a:t>, </a:t>
            </a:r>
          </a:p>
          <a:p>
            <a:pPr marL="285750" indent="-285750">
              <a:buFont typeface="Arial" panose="020B0604020202020204" pitchFamily="34" charset="0"/>
              <a:buChar char="•"/>
            </a:pPr>
            <a:r>
              <a:rPr lang="fr-FR" sz="1700" dirty="0" smtClean="0"/>
              <a:t>Metz</a:t>
            </a:r>
            <a:r>
              <a:rPr lang="fr-FR" sz="1600" dirty="0" smtClean="0"/>
              <a:t> </a:t>
            </a:r>
            <a:r>
              <a:rPr lang="fr-FR" sz="1200" dirty="0">
                <a:solidFill>
                  <a:schemeClr val="bg1">
                    <a:lumMod val="50000"/>
                  </a:schemeClr>
                </a:solidFill>
              </a:rPr>
              <a:t>(10,0%)</a:t>
            </a:r>
            <a:r>
              <a:rPr lang="fr-FR" sz="1600" dirty="0" smtClean="0"/>
              <a:t>, </a:t>
            </a:r>
          </a:p>
          <a:p>
            <a:pPr marL="285750" indent="-285750">
              <a:buFont typeface="Arial" panose="020B0604020202020204" pitchFamily="34" charset="0"/>
              <a:buChar char="•"/>
            </a:pPr>
            <a:r>
              <a:rPr lang="fr-FR" sz="1700" dirty="0" smtClean="0"/>
              <a:t>Colmar</a:t>
            </a:r>
            <a:r>
              <a:rPr lang="fr-FR" sz="1600" dirty="0" smtClean="0"/>
              <a:t> </a:t>
            </a:r>
            <a:r>
              <a:rPr lang="fr-FR" sz="1200" dirty="0">
                <a:solidFill>
                  <a:schemeClr val="bg1">
                    <a:lumMod val="50000"/>
                  </a:schemeClr>
                </a:solidFill>
              </a:rPr>
              <a:t>(9,7%)</a:t>
            </a:r>
            <a:r>
              <a:rPr lang="fr-FR" sz="1600" dirty="0" smtClean="0"/>
              <a:t>,</a:t>
            </a:r>
          </a:p>
          <a:p>
            <a:pPr marL="285750" indent="-285750">
              <a:buFont typeface="Arial" panose="020B0604020202020204" pitchFamily="34" charset="0"/>
              <a:buChar char="•"/>
            </a:pPr>
            <a:r>
              <a:rPr lang="fr-FR" sz="1700" b="1" dirty="0"/>
              <a:t>Bassin Sidérurgique - Thionville </a:t>
            </a:r>
            <a:r>
              <a:rPr lang="fr-FR" sz="1200" dirty="0">
                <a:solidFill>
                  <a:schemeClr val="bg1">
                    <a:lumMod val="50000"/>
                  </a:schemeClr>
                </a:solidFill>
              </a:rPr>
              <a:t>(9,6%)</a:t>
            </a:r>
            <a:r>
              <a:rPr lang="fr-FR" sz="1600" dirty="0"/>
              <a:t>, </a:t>
            </a:r>
          </a:p>
          <a:p>
            <a:pPr marL="285750" indent="-285750">
              <a:buFont typeface="Arial" panose="020B0604020202020204" pitchFamily="34" charset="0"/>
              <a:buChar char="•"/>
            </a:pPr>
            <a:r>
              <a:rPr lang="fr-FR" sz="1700" dirty="0" smtClean="0"/>
              <a:t>Reims</a:t>
            </a:r>
            <a:r>
              <a:rPr lang="fr-FR" sz="1600" dirty="0" smtClean="0"/>
              <a:t> </a:t>
            </a:r>
            <a:r>
              <a:rPr lang="fr-FR" sz="1200" dirty="0" smtClean="0">
                <a:solidFill>
                  <a:schemeClr val="bg1">
                    <a:lumMod val="50000"/>
                  </a:schemeClr>
                </a:solidFill>
              </a:rPr>
              <a:t>(9,6%)</a:t>
            </a:r>
            <a:r>
              <a:rPr lang="fr-FR" sz="1600" dirty="0" smtClean="0"/>
              <a:t>.</a:t>
            </a:r>
          </a:p>
        </p:txBody>
      </p:sp>
      <p:sp>
        <p:nvSpPr>
          <p:cNvPr id="6" name="Rectangle 5"/>
          <p:cNvSpPr/>
          <p:nvPr/>
        </p:nvSpPr>
        <p:spPr>
          <a:xfrm>
            <a:off x="-368710" y="-103239"/>
            <a:ext cx="12742607" cy="7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ctrTitle"/>
          </p:nvPr>
        </p:nvSpPr>
        <p:spPr>
          <a:xfrm>
            <a:off x="127000" y="78058"/>
            <a:ext cx="9144000" cy="423746"/>
          </a:xfrm>
        </p:spPr>
        <p:txBody>
          <a:bodyPr>
            <a:normAutofit/>
          </a:bodyPr>
          <a:lstStyle/>
          <a:p>
            <a:pPr algn="l"/>
            <a:r>
              <a:rPr lang="fr-FR" sz="2000" b="1" dirty="0" smtClean="0">
                <a:solidFill>
                  <a:schemeClr val="bg1"/>
                </a:solidFill>
                <a:latin typeface="+mn-lt"/>
              </a:rPr>
              <a:t>46 500 demandeurs d’emploi candidats au travail frontalier (2021)</a:t>
            </a:r>
            <a:endParaRPr lang="fr-FR" sz="1800" b="1" dirty="0">
              <a:solidFill>
                <a:schemeClr val="accent4"/>
              </a:solidFill>
            </a:endParaRPr>
          </a:p>
        </p:txBody>
      </p:sp>
      <p:sp>
        <p:nvSpPr>
          <p:cNvPr id="5" name="Espace réservé du numéro de diapositive 3"/>
          <p:cNvSpPr txBox="1">
            <a:spLocks/>
          </p:cNvSpPr>
          <p:nvPr/>
        </p:nvSpPr>
        <p:spPr>
          <a:xfrm>
            <a:off x="11769212" y="6474334"/>
            <a:ext cx="43999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F04BC0-8250-470F-B0C3-1C6DE5880F8D}" type="slidenum">
              <a:rPr lang="fr-FR" smtClean="0"/>
              <a:pPr/>
              <a:t>10</a:t>
            </a:fld>
            <a:endParaRPr lang="fr-FR"/>
          </a:p>
        </p:txBody>
      </p:sp>
      <p:sp>
        <p:nvSpPr>
          <p:cNvPr id="7" name="Rectangle 6"/>
          <p:cNvSpPr/>
          <p:nvPr/>
        </p:nvSpPr>
        <p:spPr>
          <a:xfrm>
            <a:off x="10273063" y="3647251"/>
            <a:ext cx="1737835" cy="1574277"/>
          </a:xfrm>
          <a:prstGeom prst="rect">
            <a:avLst/>
          </a:prstGeom>
        </p:spPr>
        <p:txBody>
          <a:bodyPr wrap="square">
            <a:spAutoFit/>
          </a:bodyPr>
          <a:lstStyle/>
          <a:p>
            <a:pPr>
              <a:lnSpc>
                <a:spcPct val="107000"/>
              </a:lnSpc>
              <a:spcAft>
                <a:spcPts val="0"/>
              </a:spcAft>
            </a:pPr>
            <a:r>
              <a:rPr lang="fr-FR" sz="1000" dirty="0">
                <a:solidFill>
                  <a:srgbClr val="808080"/>
                </a:solidFill>
                <a:latin typeface="Calibri" panose="020F0502020204030204" pitchFamily="34" charset="0"/>
                <a:ea typeface="Calibri" panose="020F0502020204030204" pitchFamily="34" charset="0"/>
                <a:cs typeface="Times New Roman" panose="02020603050405020304" pitchFamily="18" charset="0"/>
              </a:rPr>
              <a:t>Source : IOP, STMT, Service Statistiques, Etudes et Evaluation, Pôle emploi Grand Est, </a:t>
            </a:r>
            <a:r>
              <a:rPr lang="fr-FR" sz="1000" dirty="0" smtClean="0">
                <a:solidFill>
                  <a:srgbClr val="808080"/>
                </a:solidFill>
                <a:latin typeface="Calibri" panose="020F0502020204030204" pitchFamily="34" charset="0"/>
                <a:ea typeface="Calibri" panose="020F0502020204030204" pitchFamily="34" charset="0"/>
                <a:cs typeface="Times New Roman" panose="02020603050405020304" pitchFamily="18" charset="0"/>
              </a:rPr>
              <a:t>décembre 2021. </a:t>
            </a:r>
            <a:r>
              <a:rPr lang="fr-FR" sz="1000" b="1" dirty="0">
                <a:solidFill>
                  <a:schemeClr val="accent2">
                    <a:lumMod val="60000"/>
                    <a:lumOff val="40000"/>
                  </a:schemeClr>
                </a:solidFill>
              </a:rPr>
              <a:t>I</a:t>
            </a:r>
            <a:r>
              <a:rPr lang="fr-FR" sz="1000" b="1" dirty="0" smtClean="0">
                <a:solidFill>
                  <a:schemeClr val="accent2">
                    <a:lumMod val="60000"/>
                    <a:lumOff val="40000"/>
                  </a:schemeClr>
                </a:solidFill>
              </a:rPr>
              <a:t>nformation </a:t>
            </a:r>
            <a:r>
              <a:rPr lang="fr-FR" sz="1000" b="1" dirty="0">
                <a:solidFill>
                  <a:schemeClr val="accent2">
                    <a:lumMod val="60000"/>
                    <a:lumOff val="40000"/>
                  </a:schemeClr>
                </a:solidFill>
              </a:rPr>
              <a:t>déclarative</a:t>
            </a:r>
            <a:endParaRPr lang="fr-FR" sz="1000" dirty="0" smtClean="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000" dirty="0" smtClean="0">
                <a:solidFill>
                  <a:srgbClr val="808080"/>
                </a:solidFill>
                <a:latin typeface="Calibri" panose="020F0502020204030204" pitchFamily="34" charset="0"/>
                <a:ea typeface="Calibri" panose="020F0502020204030204" pitchFamily="34" charset="0"/>
                <a:cs typeface="Times New Roman" panose="02020603050405020304" pitchFamily="18" charset="0"/>
              </a:rPr>
              <a:t>Réalisation</a:t>
            </a:r>
            <a:r>
              <a:rPr lang="fr-FR" sz="1000" dirty="0">
                <a:solidFill>
                  <a:srgbClr val="808080"/>
                </a:solidFill>
                <a:latin typeface="Calibri" panose="020F0502020204030204" pitchFamily="34" charset="0"/>
                <a:ea typeface="Calibri" panose="020F0502020204030204" pitchFamily="34" charset="0"/>
                <a:cs typeface="Times New Roman" panose="02020603050405020304" pitchFamily="18" charset="0"/>
              </a:rPr>
              <a:t> : Service Statistiques, Etudes et Evaluation, Pôle emploi Grand </a:t>
            </a:r>
            <a:r>
              <a:rPr lang="fr-FR" sz="1000" dirty="0" smtClean="0">
                <a:solidFill>
                  <a:srgbClr val="808080"/>
                </a:solidFill>
                <a:latin typeface="Calibri" panose="020F0502020204030204" pitchFamily="34" charset="0"/>
                <a:ea typeface="Calibri" panose="020F0502020204030204" pitchFamily="34" charset="0"/>
                <a:cs typeface="Times New Roman" panose="02020603050405020304" pitchFamily="18" charset="0"/>
              </a:rPr>
              <a:t>Est.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6392854" y="5639130"/>
            <a:ext cx="5700593" cy="1169551"/>
          </a:xfrm>
          <a:prstGeom prst="rect">
            <a:avLst/>
          </a:prstGeom>
        </p:spPr>
        <p:txBody>
          <a:bodyPr wrap="square">
            <a:spAutoFit/>
          </a:bodyPr>
          <a:lstStyle/>
          <a:p>
            <a:r>
              <a:rPr lang="fr-FR" sz="1700" dirty="0" smtClean="0"/>
              <a:t>En 2019, les principales compétences recherchées dans la </a:t>
            </a:r>
            <a:r>
              <a:rPr lang="fr-FR" sz="1700" b="1" dirty="0" smtClean="0"/>
              <a:t>Grande Région </a:t>
            </a:r>
            <a:r>
              <a:rPr lang="fr-FR" sz="1700" dirty="0" smtClean="0"/>
              <a:t>sont : </a:t>
            </a:r>
            <a:r>
              <a:rPr lang="fr-FR" sz="1700" b="1" dirty="0" smtClean="0">
                <a:solidFill>
                  <a:srgbClr val="C00000"/>
                </a:solidFill>
              </a:rPr>
              <a:t>la capacité à s’adapter et à être flexible</a:t>
            </a:r>
            <a:r>
              <a:rPr lang="fr-FR" sz="1700" dirty="0" smtClean="0"/>
              <a:t> </a:t>
            </a:r>
            <a:r>
              <a:rPr lang="fr-FR" sz="1400" dirty="0" smtClean="0">
                <a:solidFill>
                  <a:schemeClr val="bg1">
                    <a:lumMod val="50000"/>
                  </a:schemeClr>
                </a:solidFill>
              </a:rPr>
              <a:t>(2 </a:t>
            </a:r>
            <a:r>
              <a:rPr lang="fr-FR" sz="1400" dirty="0">
                <a:solidFill>
                  <a:schemeClr val="bg1">
                    <a:lumMod val="50000"/>
                  </a:schemeClr>
                </a:solidFill>
              </a:rPr>
              <a:t>offres sur 3)</a:t>
            </a:r>
            <a:r>
              <a:rPr lang="fr-FR" sz="1700" dirty="0"/>
              <a:t>, </a:t>
            </a:r>
            <a:r>
              <a:rPr lang="fr-FR" sz="1700" b="1" u="sng" dirty="0">
                <a:solidFill>
                  <a:srgbClr val="C00000"/>
                </a:solidFill>
              </a:rPr>
              <a:t>la </a:t>
            </a:r>
            <a:r>
              <a:rPr lang="fr-FR" sz="1700" b="1" u="sng" dirty="0" smtClean="0">
                <a:solidFill>
                  <a:srgbClr val="C00000"/>
                </a:solidFill>
              </a:rPr>
              <a:t>maîtrise </a:t>
            </a:r>
            <a:r>
              <a:rPr lang="fr-FR" sz="1700" b="1" u="sng" dirty="0">
                <a:solidFill>
                  <a:srgbClr val="C00000"/>
                </a:solidFill>
              </a:rPr>
              <a:t>des langues étrangères</a:t>
            </a:r>
            <a:r>
              <a:rPr lang="fr-FR" sz="1700" b="1" dirty="0">
                <a:solidFill>
                  <a:srgbClr val="C00000"/>
                </a:solidFill>
              </a:rPr>
              <a:t> </a:t>
            </a:r>
            <a:r>
              <a:rPr lang="fr-FR" sz="1400" dirty="0" smtClean="0">
                <a:solidFill>
                  <a:schemeClr val="bg1">
                    <a:lumMod val="50000"/>
                  </a:schemeClr>
                </a:solidFill>
              </a:rPr>
              <a:t>(46</a:t>
            </a:r>
            <a:r>
              <a:rPr lang="fr-FR" sz="1400" dirty="0">
                <a:solidFill>
                  <a:schemeClr val="bg1">
                    <a:lumMod val="50000"/>
                  </a:schemeClr>
                </a:solidFill>
              </a:rPr>
              <a:t>% des offres) </a:t>
            </a:r>
            <a:r>
              <a:rPr lang="fr-FR" sz="1700" dirty="0"/>
              <a:t>et </a:t>
            </a:r>
            <a:r>
              <a:rPr lang="fr-FR" sz="1700" b="1" dirty="0">
                <a:solidFill>
                  <a:srgbClr val="C00000"/>
                </a:solidFill>
              </a:rPr>
              <a:t>la capacité à travailler en équipe </a:t>
            </a:r>
            <a:r>
              <a:rPr lang="fr-FR" sz="1400" dirty="0" smtClean="0">
                <a:solidFill>
                  <a:schemeClr val="bg1">
                    <a:lumMod val="50000"/>
                  </a:schemeClr>
                </a:solidFill>
              </a:rPr>
              <a:t>(45</a:t>
            </a:r>
            <a:r>
              <a:rPr lang="fr-FR" sz="1400" dirty="0">
                <a:solidFill>
                  <a:schemeClr val="bg1">
                    <a:lumMod val="50000"/>
                  </a:schemeClr>
                </a:solidFill>
              </a:rPr>
              <a:t>% des offres</a:t>
            </a:r>
            <a:r>
              <a:rPr lang="fr-FR" sz="1400" dirty="0" smtClean="0">
                <a:solidFill>
                  <a:schemeClr val="bg1">
                    <a:lumMod val="50000"/>
                  </a:schemeClr>
                </a:solidFill>
              </a:rPr>
              <a:t>)</a:t>
            </a:r>
            <a:r>
              <a:rPr lang="fr-FR" dirty="0" smtClean="0"/>
              <a:t>.</a:t>
            </a:r>
          </a:p>
        </p:txBody>
      </p:sp>
      <p:grpSp>
        <p:nvGrpSpPr>
          <p:cNvPr id="9" name="Groupe 8"/>
          <p:cNvGrpSpPr/>
          <p:nvPr/>
        </p:nvGrpSpPr>
        <p:grpSpPr>
          <a:xfrm>
            <a:off x="0" y="865044"/>
            <a:ext cx="6329354" cy="5992956"/>
            <a:chOff x="5636676" y="784623"/>
            <a:chExt cx="6329354" cy="5992956"/>
          </a:xfrm>
        </p:grpSpPr>
        <p:grpSp>
          <p:nvGrpSpPr>
            <p:cNvPr id="10" name="Groupe 9"/>
            <p:cNvGrpSpPr/>
            <p:nvPr/>
          </p:nvGrpSpPr>
          <p:grpSpPr>
            <a:xfrm>
              <a:off x="5636676" y="784623"/>
              <a:ext cx="6329354" cy="5992956"/>
              <a:chOff x="5653885" y="784623"/>
              <a:chExt cx="6329354" cy="5992956"/>
            </a:xfrm>
          </p:grpSpPr>
          <p:sp>
            <p:nvSpPr>
              <p:cNvPr id="12" name="Rectangle 11"/>
              <p:cNvSpPr/>
              <p:nvPr/>
            </p:nvSpPr>
            <p:spPr>
              <a:xfrm>
                <a:off x="5653885" y="848741"/>
                <a:ext cx="6265855" cy="5928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688226" y="784623"/>
                <a:ext cx="6295013" cy="553998"/>
              </a:xfrm>
              <a:prstGeom prst="rect">
                <a:avLst/>
              </a:prstGeom>
              <a:noFill/>
            </p:spPr>
            <p:txBody>
              <a:bodyPr wrap="square" rtlCol="0">
                <a:spAutoFit/>
              </a:bodyPr>
              <a:lstStyle/>
              <a:p>
                <a:r>
                  <a:rPr lang="fr-FR" b="1" dirty="0" smtClean="0"/>
                  <a:t>Souhait de mobilité transfrontalière des </a:t>
                </a:r>
                <a:r>
                  <a:rPr lang="fr-FR" b="1" dirty="0" smtClean="0">
                    <a:solidFill>
                      <a:srgbClr val="C00000"/>
                    </a:solidFill>
                  </a:rPr>
                  <a:t>demandeurs d’emploi</a:t>
                </a:r>
                <a:r>
                  <a:rPr lang="fr-FR" dirty="0" smtClean="0">
                    <a:solidFill>
                      <a:srgbClr val="C00000"/>
                    </a:solidFill>
                  </a:rPr>
                  <a:t> :</a:t>
                </a:r>
              </a:p>
              <a:p>
                <a:r>
                  <a:rPr lang="fr-FR" sz="1200" dirty="0" smtClean="0">
                    <a:solidFill>
                      <a:schemeClr val="bg1">
                        <a:lumMod val="50000"/>
                      </a:schemeClr>
                    </a:solidFill>
                  </a:rPr>
                  <a:t>(bassins d’emploi &gt; 5 %)</a:t>
                </a:r>
                <a:endParaRPr lang="fr-FR" sz="1200" dirty="0">
                  <a:solidFill>
                    <a:schemeClr val="bg1">
                      <a:lumMod val="50000"/>
                    </a:schemeClr>
                  </a:solidFill>
                </a:endParaRPr>
              </a:p>
            </p:txBody>
          </p:sp>
          <p:sp>
            <p:nvSpPr>
              <p:cNvPr id="14" name="Rectangle 13"/>
              <p:cNvSpPr/>
              <p:nvPr/>
            </p:nvSpPr>
            <p:spPr>
              <a:xfrm>
                <a:off x="5780885" y="6270737"/>
                <a:ext cx="6096000" cy="421654"/>
              </a:xfrm>
              <a:prstGeom prst="rect">
                <a:avLst/>
              </a:prstGeom>
            </p:spPr>
            <p:txBody>
              <a:bodyPr>
                <a:spAutoFit/>
              </a:bodyPr>
              <a:lstStyle/>
              <a:p>
                <a:pPr>
                  <a:lnSpc>
                    <a:spcPct val="107000"/>
                  </a:lnSpc>
                  <a:spcAft>
                    <a:spcPts val="0"/>
                  </a:spcAft>
                </a:pPr>
                <a:r>
                  <a:rPr lang="fr-FR" sz="1000" dirty="0">
                    <a:solidFill>
                      <a:srgbClr val="808080"/>
                    </a:solidFill>
                    <a:latin typeface="Calibri" panose="020F0502020204030204" pitchFamily="34" charset="0"/>
                    <a:ea typeface="Calibri" panose="020F0502020204030204" pitchFamily="34" charset="0"/>
                    <a:cs typeface="Times New Roman" panose="02020603050405020304" pitchFamily="18" charset="0"/>
                  </a:rPr>
                  <a:t>Source : IOP, STMT, Service Statistiques, Etudes et Evaluation, Pôle emploi Grand Est, </a:t>
                </a:r>
                <a:r>
                  <a:rPr lang="fr-FR" sz="1000" dirty="0" smtClean="0">
                    <a:solidFill>
                      <a:srgbClr val="808080"/>
                    </a:solidFill>
                    <a:latin typeface="Calibri" panose="020F0502020204030204" pitchFamily="34" charset="0"/>
                    <a:ea typeface="Calibri" panose="020F0502020204030204" pitchFamily="34" charset="0"/>
                    <a:cs typeface="Times New Roman" panose="02020603050405020304" pitchFamily="18" charset="0"/>
                  </a:rPr>
                  <a:t>décembre 2021. </a:t>
                </a:r>
              </a:p>
              <a:p>
                <a:pPr>
                  <a:lnSpc>
                    <a:spcPct val="107000"/>
                  </a:lnSpc>
                  <a:spcAft>
                    <a:spcPts val="0"/>
                  </a:spcAft>
                </a:pPr>
                <a:r>
                  <a:rPr lang="fr-FR" sz="1000" dirty="0" smtClean="0">
                    <a:solidFill>
                      <a:srgbClr val="808080"/>
                    </a:solidFill>
                    <a:latin typeface="Calibri" panose="020F0502020204030204" pitchFamily="34" charset="0"/>
                    <a:ea typeface="Calibri" panose="020F0502020204030204" pitchFamily="34" charset="0"/>
                    <a:cs typeface="Times New Roman" panose="02020603050405020304" pitchFamily="18" charset="0"/>
                  </a:rPr>
                  <a:t>Réalisation</a:t>
                </a:r>
                <a:r>
                  <a:rPr lang="fr-FR" sz="1000" dirty="0">
                    <a:solidFill>
                      <a:srgbClr val="808080"/>
                    </a:solidFill>
                    <a:latin typeface="Calibri" panose="020F0502020204030204" pitchFamily="34" charset="0"/>
                    <a:ea typeface="Calibri" panose="020F0502020204030204" pitchFamily="34" charset="0"/>
                    <a:cs typeface="Times New Roman" panose="02020603050405020304" pitchFamily="18" charset="0"/>
                  </a:rPr>
                  <a:t> : </a:t>
                </a:r>
                <a:r>
                  <a:rPr lang="fr-FR" sz="1000" dirty="0" smtClean="0">
                    <a:solidFill>
                      <a:srgbClr val="808080"/>
                    </a:solidFill>
                    <a:latin typeface="Calibri" panose="020F0502020204030204" pitchFamily="34" charset="0"/>
                    <a:ea typeface="Calibri" panose="020F0502020204030204" pitchFamily="34" charset="0"/>
                    <a:cs typeface="Times New Roman" panose="02020603050405020304" pitchFamily="18" charset="0"/>
                  </a:rPr>
                  <a:t>Service Statistiques, Etudes et Evaluations , Pôle emploi </a:t>
                </a:r>
                <a:r>
                  <a:rPr lang="fr-FR" sz="1000" dirty="0">
                    <a:solidFill>
                      <a:srgbClr val="808080"/>
                    </a:solidFill>
                    <a:latin typeface="Calibri" panose="020F0502020204030204" pitchFamily="34" charset="0"/>
                    <a:ea typeface="Calibri" panose="020F0502020204030204" pitchFamily="34" charset="0"/>
                    <a:cs typeface="Times New Roman" panose="02020603050405020304" pitchFamily="18" charset="0"/>
                  </a:rPr>
                  <a:t>Grand Est.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Image 10"/>
            <p:cNvPicPr>
              <a:picLocks noChangeAspect="1"/>
            </p:cNvPicPr>
            <p:nvPr/>
          </p:nvPicPr>
          <p:blipFill>
            <a:blip r:embed="rId3"/>
            <a:stretch>
              <a:fillRect/>
            </a:stretch>
          </p:blipFill>
          <p:spPr>
            <a:xfrm>
              <a:off x="5914196" y="1474193"/>
              <a:ext cx="5589893" cy="4643642"/>
            </a:xfrm>
            <a:prstGeom prst="rect">
              <a:avLst/>
            </a:prstGeom>
          </p:spPr>
        </p:pic>
      </p:grpSp>
    </p:spTree>
    <p:extLst>
      <p:ext uri="{BB962C8B-B14F-4D97-AF65-F5344CB8AC3E}">
        <p14:creationId xmlns:p14="http://schemas.microsoft.com/office/powerpoint/2010/main" val="41625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additive="base">
                                        <p:cTn id="2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 calcmode="lin" valueType="num">
                                      <p:cBhvr additive="base">
                                        <p:cTn id="2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 calcmode="lin" valueType="num">
                                      <p:cBhvr additive="base">
                                        <p:cTn id="3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 calcmode="lin" valueType="num">
                                      <p:cBhvr additive="base">
                                        <p:cTn id="3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9" end="9"/>
                                            </p:txEl>
                                          </p:spTgt>
                                        </p:tgtEl>
                                        <p:attrNameLst>
                                          <p:attrName>style.visibility</p:attrName>
                                        </p:attrNameLst>
                                      </p:cBhvr>
                                      <p:to>
                                        <p:strVal val="visible"/>
                                      </p:to>
                                    </p:set>
                                    <p:anim calcmode="lin" valueType="num">
                                      <p:cBhvr additive="base">
                                        <p:cTn id="4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xEl>
                                              <p:pRg st="10" end="10"/>
                                            </p:txEl>
                                          </p:spTgt>
                                        </p:tgtEl>
                                        <p:attrNameLst>
                                          <p:attrName>style.visibility</p:attrName>
                                        </p:attrNameLst>
                                      </p:cBhvr>
                                      <p:to>
                                        <p:strVal val="visible"/>
                                      </p:to>
                                    </p:set>
                                    <p:anim calcmode="lin" valueType="num">
                                      <p:cBhvr additive="base">
                                        <p:cTn id="45"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xEl>
                                              <p:pRg st="11" end="11"/>
                                            </p:txEl>
                                          </p:spTgt>
                                        </p:tgtEl>
                                        <p:attrNameLst>
                                          <p:attrName>style.visibility</p:attrName>
                                        </p:attrNameLst>
                                      </p:cBhvr>
                                      <p:to>
                                        <p:strVal val="visible"/>
                                      </p:to>
                                    </p:set>
                                    <p:anim calcmode="lin" valueType="num">
                                      <p:cBhvr additive="base">
                                        <p:cTn id="49"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 calcmode="lin" valueType="num">
                                      <p:cBhvr additive="base">
                                        <p:cTn id="5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8710" y="-103239"/>
            <a:ext cx="12742607" cy="7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ctrTitle"/>
          </p:nvPr>
        </p:nvSpPr>
        <p:spPr>
          <a:xfrm>
            <a:off x="127000" y="144010"/>
            <a:ext cx="9144000" cy="317713"/>
          </a:xfrm>
        </p:spPr>
        <p:txBody>
          <a:bodyPr>
            <a:normAutofit fontScale="90000"/>
          </a:bodyPr>
          <a:lstStyle/>
          <a:p>
            <a:pPr algn="l"/>
            <a:r>
              <a:rPr lang="fr-FR" sz="2000" b="1" dirty="0" smtClean="0">
                <a:solidFill>
                  <a:schemeClr val="bg1"/>
                </a:solidFill>
                <a:latin typeface="+mn-lt"/>
              </a:rPr>
              <a:t>Les métiers en tension dans au moins 4 composantes de la Grande Région (sur 6) en 2020</a:t>
            </a:r>
            <a:endParaRPr lang="fr-FR" sz="1600" dirty="0">
              <a:solidFill>
                <a:srgbClr val="FF0000"/>
              </a:solidFill>
            </a:endParaRPr>
          </a:p>
        </p:txBody>
      </p:sp>
      <p:sp>
        <p:nvSpPr>
          <p:cNvPr id="6" name="Espace réservé du numéro de diapositive 3"/>
          <p:cNvSpPr txBox="1">
            <a:spLocks/>
          </p:cNvSpPr>
          <p:nvPr/>
        </p:nvSpPr>
        <p:spPr>
          <a:xfrm>
            <a:off x="11769212" y="6474334"/>
            <a:ext cx="43999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F04BC0-8250-470F-B0C3-1C6DE5880F8D}" type="slidenum">
              <a:rPr lang="fr-FR" smtClean="0"/>
              <a:pPr/>
              <a:t>11</a:t>
            </a:fld>
            <a:endParaRPr lang="fr-FR"/>
          </a:p>
        </p:txBody>
      </p:sp>
      <p:sp>
        <p:nvSpPr>
          <p:cNvPr id="5" name="ZoneTexte 4"/>
          <p:cNvSpPr txBox="1"/>
          <p:nvPr/>
        </p:nvSpPr>
        <p:spPr>
          <a:xfrm>
            <a:off x="147320" y="6562460"/>
            <a:ext cx="12547600" cy="276999"/>
          </a:xfrm>
          <a:prstGeom prst="rect">
            <a:avLst/>
          </a:prstGeom>
          <a:noFill/>
        </p:spPr>
        <p:txBody>
          <a:bodyPr wrap="square" rtlCol="0">
            <a:spAutoFit/>
          </a:bodyPr>
          <a:lstStyle/>
          <a:p>
            <a:r>
              <a:rPr lang="fr-FR" sz="1200" dirty="0" smtClean="0">
                <a:solidFill>
                  <a:schemeClr val="bg1">
                    <a:lumMod val="50000"/>
                  </a:schemeClr>
                </a:solidFill>
              </a:rPr>
              <a:t>Source : </a:t>
            </a:r>
            <a:r>
              <a:rPr lang="fr-FR" sz="1200" dirty="0" err="1" smtClean="0">
                <a:solidFill>
                  <a:schemeClr val="bg1">
                    <a:lumMod val="50000"/>
                  </a:schemeClr>
                </a:solidFill>
              </a:rPr>
              <a:t>Eures</a:t>
            </a:r>
            <a:r>
              <a:rPr lang="fr-FR" sz="1200" dirty="0" smtClean="0">
                <a:solidFill>
                  <a:schemeClr val="bg1">
                    <a:lumMod val="50000"/>
                  </a:schemeClr>
                </a:solidFill>
              </a:rPr>
              <a:t>-T Grande Région</a:t>
            </a:r>
            <a:r>
              <a:rPr lang="fr-FR" sz="1200" dirty="0">
                <a:solidFill>
                  <a:schemeClr val="bg1">
                    <a:lumMod val="50000"/>
                  </a:schemeClr>
                </a:solidFill>
              </a:rPr>
              <a:t>, </a:t>
            </a:r>
            <a:r>
              <a:rPr lang="fr-FR" sz="1200" b="1" i="1" dirty="0">
                <a:solidFill>
                  <a:schemeClr val="bg1">
                    <a:lumMod val="50000"/>
                  </a:schemeClr>
                </a:solidFill>
              </a:rPr>
              <a:t>Les métiers en </a:t>
            </a:r>
            <a:r>
              <a:rPr lang="fr-FR" sz="1200" b="1" i="1" dirty="0" smtClean="0">
                <a:solidFill>
                  <a:schemeClr val="bg1">
                    <a:lumMod val="50000"/>
                  </a:schemeClr>
                </a:solidFill>
              </a:rPr>
              <a:t>tension en Grande Région - Diagnostic partagé 2020</a:t>
            </a:r>
            <a:r>
              <a:rPr lang="fr-FR" sz="1200" dirty="0" smtClean="0">
                <a:solidFill>
                  <a:schemeClr val="bg1">
                    <a:lumMod val="50000"/>
                  </a:schemeClr>
                </a:solidFill>
              </a:rPr>
              <a:t>, octobre 2022.</a:t>
            </a:r>
            <a:endParaRPr lang="fr-FR" sz="1200" dirty="0">
              <a:solidFill>
                <a:schemeClr val="bg1">
                  <a:lumMod val="50000"/>
                </a:schemeClr>
              </a:solidFill>
            </a:endParaRPr>
          </a:p>
        </p:txBody>
      </p:sp>
      <p:pic>
        <p:nvPicPr>
          <p:cNvPr id="2" name="Image 1"/>
          <p:cNvPicPr>
            <a:picLocks noChangeAspect="1"/>
          </p:cNvPicPr>
          <p:nvPr/>
        </p:nvPicPr>
        <p:blipFill>
          <a:blip r:embed="rId3"/>
          <a:stretch>
            <a:fillRect/>
          </a:stretch>
        </p:blipFill>
        <p:spPr>
          <a:xfrm>
            <a:off x="304799" y="708972"/>
            <a:ext cx="11612881" cy="5820585"/>
          </a:xfrm>
          <a:prstGeom prst="rect">
            <a:avLst/>
          </a:prstGeom>
        </p:spPr>
      </p:pic>
      <p:sp>
        <p:nvSpPr>
          <p:cNvPr id="8" name="Rectangle 7"/>
          <p:cNvSpPr/>
          <p:nvPr/>
        </p:nvSpPr>
        <p:spPr>
          <a:xfrm>
            <a:off x="304798" y="2926080"/>
            <a:ext cx="11612881" cy="3636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5521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3"/>
          <a:stretch>
            <a:fillRect/>
          </a:stretch>
        </p:blipFill>
        <p:spPr>
          <a:xfrm>
            <a:off x="6229993" y="1492071"/>
            <a:ext cx="5663878" cy="4236335"/>
          </a:xfrm>
          <a:prstGeom prst="rect">
            <a:avLst/>
          </a:prstGeom>
        </p:spPr>
      </p:pic>
      <p:sp>
        <p:nvSpPr>
          <p:cNvPr id="7" name="Rectangle 6"/>
          <p:cNvSpPr/>
          <p:nvPr/>
        </p:nvSpPr>
        <p:spPr>
          <a:xfrm>
            <a:off x="-368710" y="-103239"/>
            <a:ext cx="12742607" cy="7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ctrTitle"/>
          </p:nvPr>
        </p:nvSpPr>
        <p:spPr>
          <a:xfrm>
            <a:off x="127000" y="144010"/>
            <a:ext cx="9144000" cy="317713"/>
          </a:xfrm>
        </p:spPr>
        <p:txBody>
          <a:bodyPr>
            <a:normAutofit fontScale="90000"/>
          </a:bodyPr>
          <a:lstStyle/>
          <a:p>
            <a:pPr algn="l"/>
            <a:r>
              <a:rPr lang="fr-FR" sz="2000" b="1" dirty="0" smtClean="0">
                <a:solidFill>
                  <a:schemeClr val="bg1"/>
                </a:solidFill>
                <a:latin typeface="+mn-lt"/>
              </a:rPr>
              <a:t>Les difficultés de recrutement (BMO – 2022</a:t>
            </a:r>
            <a:r>
              <a:rPr lang="fr-FR" sz="2000" b="1" dirty="0">
                <a:solidFill>
                  <a:schemeClr val="bg1"/>
                </a:solidFill>
                <a:latin typeface="+mn-lt"/>
              </a:rPr>
              <a:t>)</a:t>
            </a:r>
            <a:endParaRPr lang="fr-FR" sz="1600" dirty="0">
              <a:solidFill>
                <a:srgbClr val="FF0000"/>
              </a:solidFill>
            </a:endParaRPr>
          </a:p>
        </p:txBody>
      </p:sp>
      <p:sp>
        <p:nvSpPr>
          <p:cNvPr id="6" name="Espace réservé du numéro de diapositive 3"/>
          <p:cNvSpPr txBox="1">
            <a:spLocks/>
          </p:cNvSpPr>
          <p:nvPr/>
        </p:nvSpPr>
        <p:spPr>
          <a:xfrm>
            <a:off x="11769212" y="6474334"/>
            <a:ext cx="43999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F04BC0-8250-470F-B0C3-1C6DE5880F8D}" type="slidenum">
              <a:rPr lang="fr-FR" smtClean="0"/>
              <a:pPr/>
              <a:t>12</a:t>
            </a:fld>
            <a:endParaRPr lang="fr-FR"/>
          </a:p>
        </p:txBody>
      </p:sp>
      <p:sp>
        <p:nvSpPr>
          <p:cNvPr id="8" name="ZoneTexte 7"/>
          <p:cNvSpPr txBox="1"/>
          <p:nvPr/>
        </p:nvSpPr>
        <p:spPr>
          <a:xfrm>
            <a:off x="127000" y="6562460"/>
            <a:ext cx="11159310" cy="276999"/>
          </a:xfrm>
          <a:prstGeom prst="rect">
            <a:avLst/>
          </a:prstGeom>
          <a:solidFill>
            <a:schemeClr val="bg1"/>
          </a:solidFill>
        </p:spPr>
        <p:txBody>
          <a:bodyPr wrap="square" rtlCol="0">
            <a:spAutoFit/>
          </a:bodyPr>
          <a:lstStyle/>
          <a:p>
            <a:r>
              <a:rPr lang="fr-FR" sz="1200" i="1" dirty="0" smtClean="0">
                <a:solidFill>
                  <a:schemeClr val="bg1">
                    <a:lumMod val="50000"/>
                  </a:schemeClr>
                </a:solidFill>
              </a:rPr>
              <a:t>Source : Pôle Emploi, Service statistiques, études et évaluations, Enquête BMO 2022, document disponible </a:t>
            </a:r>
            <a:r>
              <a:rPr lang="fr-FR" sz="1200" i="1" dirty="0">
                <a:solidFill>
                  <a:schemeClr val="bg1">
                    <a:lumMod val="50000"/>
                  </a:schemeClr>
                </a:solidFill>
              </a:rPr>
              <a:t>à l’adresse : </a:t>
            </a:r>
            <a:r>
              <a:rPr lang="fr-FR" sz="1200" i="1" dirty="0">
                <a:solidFill>
                  <a:schemeClr val="bg1">
                    <a:lumMod val="50000"/>
                  </a:schemeClr>
                </a:solidFill>
                <a:hlinkClick r:id="rId4"/>
              </a:rPr>
              <a:t>https://</a:t>
            </a:r>
            <a:r>
              <a:rPr lang="fr-FR" sz="1200" i="1" dirty="0" smtClean="0">
                <a:solidFill>
                  <a:schemeClr val="bg1">
                    <a:lumMod val="50000"/>
                  </a:schemeClr>
                </a:solidFill>
                <a:hlinkClick r:id="rId4"/>
              </a:rPr>
              <a:t>www.statsemploi-grandest.fr/Actu.aspx?actid=1370</a:t>
            </a:r>
            <a:r>
              <a:rPr lang="fr-FR" sz="1200" i="1" dirty="0" smtClean="0">
                <a:solidFill>
                  <a:schemeClr val="bg1">
                    <a:lumMod val="50000"/>
                  </a:schemeClr>
                </a:solidFill>
              </a:rPr>
              <a:t>  </a:t>
            </a:r>
          </a:p>
        </p:txBody>
      </p:sp>
      <p:sp>
        <p:nvSpPr>
          <p:cNvPr id="14" name="ZoneTexte 13"/>
          <p:cNvSpPr txBox="1"/>
          <p:nvPr/>
        </p:nvSpPr>
        <p:spPr>
          <a:xfrm>
            <a:off x="6495471" y="905267"/>
            <a:ext cx="3667432" cy="369332"/>
          </a:xfrm>
          <a:prstGeom prst="rect">
            <a:avLst/>
          </a:prstGeom>
          <a:noFill/>
        </p:spPr>
        <p:txBody>
          <a:bodyPr wrap="square" rtlCol="0">
            <a:spAutoFit/>
          </a:bodyPr>
          <a:lstStyle/>
          <a:p>
            <a:r>
              <a:rPr lang="fr-FR" b="1" dirty="0">
                <a:latin typeface="+mj-lt"/>
              </a:rPr>
              <a:t>Part de projets </a:t>
            </a:r>
            <a:r>
              <a:rPr lang="fr-FR" b="1" dirty="0" smtClean="0">
                <a:latin typeface="+mj-lt"/>
              </a:rPr>
              <a:t>difficiles (%)</a:t>
            </a:r>
            <a:endParaRPr lang="fr-FR" b="1" dirty="0">
              <a:latin typeface="+mj-lt"/>
            </a:endParaRPr>
          </a:p>
        </p:txBody>
      </p:sp>
      <p:sp>
        <p:nvSpPr>
          <p:cNvPr id="11" name="Ellipse 10"/>
          <p:cNvSpPr/>
          <p:nvPr/>
        </p:nvSpPr>
        <p:spPr>
          <a:xfrm>
            <a:off x="8802430" y="2090283"/>
            <a:ext cx="1255970" cy="130935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10162903" y="2578494"/>
            <a:ext cx="1483384" cy="1158731"/>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10481791" y="4749076"/>
            <a:ext cx="921933" cy="1126207"/>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91043" y="1089584"/>
            <a:ext cx="6461760" cy="4801314"/>
          </a:xfrm>
          <a:prstGeom prst="rect">
            <a:avLst/>
          </a:prstGeom>
          <a:noFill/>
        </p:spPr>
        <p:txBody>
          <a:bodyPr wrap="square">
            <a:spAutoFit/>
          </a:bodyPr>
          <a:lstStyle/>
          <a:p>
            <a:r>
              <a:rPr lang="fr-FR" b="1" dirty="0" smtClean="0"/>
              <a:t>58,3 </a:t>
            </a:r>
            <a:r>
              <a:rPr lang="fr-FR" b="1" dirty="0"/>
              <a:t>% </a:t>
            </a:r>
            <a:r>
              <a:rPr lang="fr-FR" dirty="0"/>
              <a:t>des projets de recrutement </a:t>
            </a:r>
            <a:r>
              <a:rPr lang="fr-FR" b="1" dirty="0"/>
              <a:t>sont jugés difficiles </a:t>
            </a:r>
            <a:r>
              <a:rPr lang="fr-FR" dirty="0" smtClean="0"/>
              <a:t>dans la région, soit le niveau le plus élevé depuis la création de l’enquête </a:t>
            </a:r>
          </a:p>
          <a:p>
            <a:r>
              <a:rPr lang="fr-FR" dirty="0" smtClean="0"/>
              <a:t>Un lien peut être établi avec le travail frontalier: </a:t>
            </a:r>
          </a:p>
          <a:p>
            <a:endParaRPr lang="fr-FR" dirty="0" smtClean="0">
              <a:solidFill>
                <a:schemeClr val="accent1"/>
              </a:solidFill>
            </a:endParaRPr>
          </a:p>
          <a:p>
            <a:pPr marL="285750" indent="-285750">
              <a:buFont typeface="Arial" panose="020B0604020202020204" pitchFamily="34" charset="0"/>
              <a:buChar char="•"/>
            </a:pPr>
            <a:endParaRPr lang="fr-FR" dirty="0">
              <a:solidFill>
                <a:schemeClr val="accent1"/>
              </a:solidFill>
            </a:endParaRPr>
          </a:p>
          <a:p>
            <a:pPr marL="285750" indent="-285750">
              <a:buFont typeface="Arial" panose="020B0604020202020204" pitchFamily="34" charset="0"/>
              <a:buChar char="•"/>
            </a:pPr>
            <a:r>
              <a:rPr lang="fr-FR" dirty="0" smtClean="0">
                <a:solidFill>
                  <a:schemeClr val="accent1"/>
                </a:solidFill>
              </a:rPr>
              <a:t>Luxembourg : 72,2% des projets de recrutement  sont jugés difficiles, en cumul pour les bassins de Longwy, Briey, Metz et le Bassin Sidérurgique</a:t>
            </a:r>
          </a:p>
          <a:p>
            <a:pPr marL="285750" indent="-285750">
              <a:buFont typeface="Arial" panose="020B0604020202020204" pitchFamily="34" charset="0"/>
              <a:buChar char="•"/>
            </a:pPr>
            <a:endParaRPr lang="fr-FR" dirty="0">
              <a:solidFill>
                <a:schemeClr val="accent1"/>
              </a:solidFill>
            </a:endParaRPr>
          </a:p>
          <a:p>
            <a:pPr marL="285750" indent="-285750">
              <a:buFont typeface="Arial" panose="020B0604020202020204" pitchFamily="34" charset="0"/>
              <a:buChar char="•"/>
            </a:pPr>
            <a:r>
              <a:rPr lang="fr-FR" dirty="0" smtClean="0">
                <a:solidFill>
                  <a:schemeClr val="accent1"/>
                </a:solidFill>
              </a:rPr>
              <a:t>Allemagne:  67,6</a:t>
            </a:r>
            <a:r>
              <a:rPr lang="fr-FR" dirty="0">
                <a:solidFill>
                  <a:schemeClr val="accent1"/>
                </a:solidFill>
              </a:rPr>
              <a:t>% des projets de recrutement  sont jugés difficiles, </a:t>
            </a:r>
            <a:r>
              <a:rPr lang="fr-FR" dirty="0" smtClean="0">
                <a:solidFill>
                  <a:schemeClr val="accent1"/>
                </a:solidFill>
              </a:rPr>
              <a:t>en cumul pour les bassins de Wissembourg, Haguenau et le Bassin Houiller</a:t>
            </a:r>
          </a:p>
          <a:p>
            <a:pPr marL="285750" indent="-285750">
              <a:buFont typeface="Arial" panose="020B0604020202020204" pitchFamily="34" charset="0"/>
              <a:buChar char="•"/>
            </a:pPr>
            <a:endParaRPr lang="fr-FR" dirty="0">
              <a:solidFill>
                <a:schemeClr val="accent1"/>
              </a:solidFill>
            </a:endParaRPr>
          </a:p>
          <a:p>
            <a:pPr marL="285750" indent="-285750">
              <a:buFont typeface="Arial" panose="020B0604020202020204" pitchFamily="34" charset="0"/>
              <a:buChar char="•"/>
            </a:pPr>
            <a:r>
              <a:rPr lang="fr-FR" dirty="0" smtClean="0">
                <a:solidFill>
                  <a:schemeClr val="accent1"/>
                </a:solidFill>
              </a:rPr>
              <a:t>Suisse: 62,6</a:t>
            </a:r>
            <a:r>
              <a:rPr lang="fr-FR" dirty="0">
                <a:solidFill>
                  <a:schemeClr val="accent1"/>
                </a:solidFill>
              </a:rPr>
              <a:t>% des projets de recrutement  sont jugés difficiles, </a:t>
            </a:r>
            <a:r>
              <a:rPr lang="fr-FR" dirty="0" smtClean="0">
                <a:solidFill>
                  <a:schemeClr val="accent1"/>
                </a:solidFill>
              </a:rPr>
              <a:t>en cumul pour les bassins de Mulhouse, Saint-Louis et Altkirch</a:t>
            </a:r>
          </a:p>
          <a:p>
            <a:pPr marL="285750" indent="-285750">
              <a:buFont typeface="Arial" panose="020B0604020202020204" pitchFamily="34" charset="0"/>
              <a:buChar char="•"/>
            </a:pPr>
            <a:endParaRPr lang="fr-FR" dirty="0">
              <a:solidFill>
                <a:schemeClr val="accent1"/>
              </a:solidFill>
            </a:endParaRPr>
          </a:p>
          <a:p>
            <a:pPr marL="285750" indent="-285750">
              <a:buFont typeface="Arial" panose="020B0604020202020204" pitchFamily="34" charset="0"/>
              <a:buChar char="•"/>
            </a:pPr>
            <a:endParaRPr lang="fr-FR" dirty="0" smtClean="0">
              <a:solidFill>
                <a:schemeClr val="accent1"/>
              </a:solidFill>
            </a:endParaRPr>
          </a:p>
        </p:txBody>
      </p:sp>
    </p:spTree>
    <p:extLst>
      <p:ext uri="{BB962C8B-B14F-4D97-AF65-F5344CB8AC3E}">
        <p14:creationId xmlns:p14="http://schemas.microsoft.com/office/powerpoint/2010/main" val="412197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2452" y="2802189"/>
            <a:ext cx="12949084" cy="1224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p:sp>
        <p:nvSpPr>
          <p:cNvPr id="2" name="Titre 1"/>
          <p:cNvSpPr>
            <a:spLocks noGrp="1"/>
          </p:cNvSpPr>
          <p:nvPr>
            <p:ph type="ctrTitle"/>
          </p:nvPr>
        </p:nvSpPr>
        <p:spPr>
          <a:xfrm>
            <a:off x="1597613" y="3188401"/>
            <a:ext cx="9144000" cy="451692"/>
          </a:xfrm>
        </p:spPr>
        <p:txBody>
          <a:bodyPr>
            <a:noAutofit/>
          </a:bodyPr>
          <a:lstStyle/>
          <a:p>
            <a:r>
              <a:rPr lang="fr-FR" sz="2800" b="1" dirty="0" smtClean="0">
                <a:solidFill>
                  <a:schemeClr val="bg1"/>
                </a:solidFill>
                <a:latin typeface="+mn-lt"/>
              </a:rPr>
              <a:t>Eléments complémentaires / pistes de réflexion</a:t>
            </a:r>
            <a:endParaRPr lang="fr-FR" sz="2400" dirty="0">
              <a:solidFill>
                <a:schemeClr val="bg1"/>
              </a:solidFill>
              <a:latin typeface="+mn-lt"/>
            </a:endParaRPr>
          </a:p>
        </p:txBody>
      </p:sp>
      <p:sp>
        <p:nvSpPr>
          <p:cNvPr id="4" name="Espace réservé du numéro de diapositive 3"/>
          <p:cNvSpPr txBox="1">
            <a:spLocks/>
          </p:cNvSpPr>
          <p:nvPr/>
        </p:nvSpPr>
        <p:spPr>
          <a:xfrm>
            <a:off x="11769212" y="6474334"/>
            <a:ext cx="43999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F04BC0-8250-470F-B0C3-1C6DE5880F8D}" type="slidenum">
              <a:rPr lang="fr-FR" smtClean="0"/>
              <a:pPr/>
              <a:t>13</a:t>
            </a:fld>
            <a:endParaRPr lang="fr-FR"/>
          </a:p>
        </p:txBody>
      </p:sp>
      <p:sp>
        <p:nvSpPr>
          <p:cNvPr id="6" name="Rectangle 5"/>
          <p:cNvSpPr/>
          <p:nvPr/>
        </p:nvSpPr>
        <p:spPr>
          <a:xfrm rot="775958">
            <a:off x="6036497" y="740681"/>
            <a:ext cx="2989921" cy="523220"/>
          </a:xfrm>
          <a:prstGeom prst="rect">
            <a:avLst/>
          </a:prstGeom>
        </p:spPr>
        <p:txBody>
          <a:bodyPr wrap="none">
            <a:spAutoFit/>
          </a:bodyPr>
          <a:lstStyle/>
          <a:p>
            <a:pPr>
              <a:spcAft>
                <a:spcPts val="0"/>
              </a:spcAft>
            </a:pPr>
            <a:r>
              <a:rPr lang="fr-FR" sz="2800" b="1" dirty="0">
                <a:solidFill>
                  <a:srgbClr val="00B0F0"/>
                </a:solidFill>
                <a:latin typeface="Calibri" panose="020F0502020204030204" pitchFamily="34" charset="0"/>
              </a:rPr>
              <a:t>Offre de formation</a:t>
            </a:r>
            <a:endParaRPr lang="fr-FR" b="1" dirty="0">
              <a:solidFill>
                <a:srgbClr val="00B0F0"/>
              </a:solidFill>
              <a:effectLst/>
              <a:latin typeface="Times New Roman" panose="02020603050405020304" pitchFamily="18" charset="0"/>
              <a:ea typeface="Times New Roman" panose="02020603050405020304" pitchFamily="18" charset="0"/>
            </a:endParaRPr>
          </a:p>
        </p:txBody>
      </p:sp>
      <p:sp>
        <p:nvSpPr>
          <p:cNvPr id="7" name="Rectangle 6"/>
          <p:cNvSpPr/>
          <p:nvPr/>
        </p:nvSpPr>
        <p:spPr>
          <a:xfrm rot="365891">
            <a:off x="4939558" y="157950"/>
            <a:ext cx="2365519" cy="461665"/>
          </a:xfrm>
          <a:prstGeom prst="rect">
            <a:avLst/>
          </a:prstGeom>
        </p:spPr>
        <p:txBody>
          <a:bodyPr wrap="none">
            <a:spAutoFit/>
          </a:bodyPr>
          <a:lstStyle/>
          <a:p>
            <a:pPr>
              <a:spcAft>
                <a:spcPts val="0"/>
              </a:spcAft>
            </a:pPr>
            <a:r>
              <a:rPr lang="fr-FR" sz="2400" b="1" dirty="0" smtClean="0">
                <a:solidFill>
                  <a:schemeClr val="accent1">
                    <a:lumMod val="60000"/>
                    <a:lumOff val="40000"/>
                  </a:schemeClr>
                </a:solidFill>
                <a:latin typeface="Calibri" panose="020F0502020204030204" pitchFamily="34" charset="0"/>
              </a:rPr>
              <a:t>Interdépendance</a:t>
            </a:r>
            <a:endParaRPr lang="fr-FR" sz="1400" b="1"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p:txBody>
      </p:sp>
      <p:sp>
        <p:nvSpPr>
          <p:cNvPr id="8" name="Rectangle 7"/>
          <p:cNvSpPr/>
          <p:nvPr/>
        </p:nvSpPr>
        <p:spPr>
          <a:xfrm rot="21199382">
            <a:off x="3326077" y="831221"/>
            <a:ext cx="3091616" cy="523220"/>
          </a:xfrm>
          <a:prstGeom prst="rect">
            <a:avLst/>
          </a:prstGeom>
        </p:spPr>
        <p:txBody>
          <a:bodyPr wrap="none">
            <a:spAutoFit/>
          </a:bodyPr>
          <a:lstStyle/>
          <a:p>
            <a:pPr>
              <a:spcAft>
                <a:spcPts val="0"/>
              </a:spcAft>
            </a:pPr>
            <a:r>
              <a:rPr lang="fr-FR" sz="2800" b="1" dirty="0">
                <a:solidFill>
                  <a:srgbClr val="21AEA2"/>
                </a:solidFill>
                <a:latin typeface="Calibri" panose="020F0502020204030204" pitchFamily="34" charset="0"/>
              </a:rPr>
              <a:t>Inégalités salariales</a:t>
            </a:r>
            <a:endParaRPr lang="fr-FR" b="1" dirty="0">
              <a:solidFill>
                <a:srgbClr val="21AEA2"/>
              </a:solidFill>
              <a:effectLst/>
              <a:latin typeface="Times New Roman" panose="02020603050405020304" pitchFamily="18" charset="0"/>
              <a:ea typeface="Times New Roman" panose="02020603050405020304" pitchFamily="18" charset="0"/>
            </a:endParaRPr>
          </a:p>
        </p:txBody>
      </p:sp>
      <p:sp>
        <p:nvSpPr>
          <p:cNvPr id="9" name="Rectangle 8"/>
          <p:cNvSpPr/>
          <p:nvPr/>
        </p:nvSpPr>
        <p:spPr>
          <a:xfrm rot="21435587">
            <a:off x="2992349" y="2121789"/>
            <a:ext cx="5757923" cy="523220"/>
          </a:xfrm>
          <a:prstGeom prst="rect">
            <a:avLst/>
          </a:prstGeom>
        </p:spPr>
        <p:txBody>
          <a:bodyPr wrap="none">
            <a:spAutoFit/>
          </a:bodyPr>
          <a:lstStyle/>
          <a:p>
            <a:pPr>
              <a:spcAft>
                <a:spcPts val="0"/>
              </a:spcAft>
            </a:pPr>
            <a:r>
              <a:rPr lang="fr-FR" sz="2800" b="1" dirty="0">
                <a:solidFill>
                  <a:srgbClr val="00B0F0"/>
                </a:solidFill>
                <a:latin typeface="Calibri" panose="020F0502020204030204" pitchFamily="34" charset="0"/>
              </a:rPr>
              <a:t>Vieillissement de la population active</a:t>
            </a:r>
            <a:endParaRPr lang="fr-FR" b="1" dirty="0">
              <a:solidFill>
                <a:srgbClr val="00B0F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rot="227658">
            <a:off x="3805099" y="1546639"/>
            <a:ext cx="2606739" cy="400110"/>
          </a:xfrm>
          <a:prstGeom prst="rect">
            <a:avLst/>
          </a:prstGeom>
        </p:spPr>
        <p:txBody>
          <a:bodyPr wrap="none">
            <a:spAutoFit/>
          </a:bodyPr>
          <a:lstStyle/>
          <a:p>
            <a:pPr>
              <a:spcAft>
                <a:spcPts val="0"/>
              </a:spcAft>
            </a:pPr>
            <a:r>
              <a:rPr lang="fr-FR" sz="2000" b="1" dirty="0">
                <a:solidFill>
                  <a:srgbClr val="00B0F0"/>
                </a:solidFill>
                <a:latin typeface="Calibri" panose="020F0502020204030204" pitchFamily="34" charset="0"/>
              </a:rPr>
              <a:t>Économie résidentielle</a:t>
            </a:r>
            <a:endParaRPr lang="fr-FR" sz="1400" b="1" dirty="0">
              <a:solidFill>
                <a:srgbClr val="00B0F0"/>
              </a:solidFill>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3875772" y="503915"/>
            <a:ext cx="2235933" cy="400110"/>
          </a:xfrm>
          <a:prstGeom prst="rect">
            <a:avLst/>
          </a:prstGeom>
        </p:spPr>
        <p:txBody>
          <a:bodyPr wrap="none">
            <a:spAutoFit/>
          </a:bodyPr>
          <a:lstStyle/>
          <a:p>
            <a:pPr>
              <a:spcAft>
                <a:spcPts val="0"/>
              </a:spcAft>
            </a:pPr>
            <a:r>
              <a:rPr lang="fr-FR" sz="2000" b="1" dirty="0">
                <a:solidFill>
                  <a:srgbClr val="5B9BD5"/>
                </a:solidFill>
                <a:latin typeface="Calibri" panose="020F0502020204030204" pitchFamily="34" charset="0"/>
              </a:rPr>
              <a:t>Pôles économiques</a:t>
            </a:r>
            <a:endParaRPr lang="fr-FR" sz="1400" b="1" dirty="0">
              <a:solidFill>
                <a:srgbClr val="5B9BD5"/>
              </a:solidFill>
              <a:effectLst/>
              <a:latin typeface="Times New Roman" panose="02020603050405020304" pitchFamily="18" charset="0"/>
              <a:ea typeface="Times New Roman" panose="02020603050405020304" pitchFamily="18" charset="0"/>
            </a:endParaRPr>
          </a:p>
        </p:txBody>
      </p:sp>
      <p:sp>
        <p:nvSpPr>
          <p:cNvPr id="12" name="Rectangle 11"/>
          <p:cNvSpPr/>
          <p:nvPr/>
        </p:nvSpPr>
        <p:spPr>
          <a:xfrm rot="21393695">
            <a:off x="3935262" y="1183077"/>
            <a:ext cx="2540054" cy="400110"/>
          </a:xfrm>
          <a:prstGeom prst="rect">
            <a:avLst/>
          </a:prstGeom>
        </p:spPr>
        <p:txBody>
          <a:bodyPr wrap="none">
            <a:spAutoFit/>
          </a:bodyPr>
          <a:lstStyle/>
          <a:p>
            <a:pPr>
              <a:spcAft>
                <a:spcPts val="0"/>
              </a:spcAft>
            </a:pPr>
            <a:r>
              <a:rPr lang="fr-FR" sz="2000" dirty="0">
                <a:solidFill>
                  <a:srgbClr val="000000"/>
                </a:solidFill>
                <a:latin typeface="Calibri" panose="020F0502020204030204" pitchFamily="34" charset="0"/>
              </a:rPr>
              <a:t>Contexte</a:t>
            </a:r>
            <a:r>
              <a:rPr lang="fr-FR" sz="2000" b="1" dirty="0">
                <a:solidFill>
                  <a:srgbClr val="000000"/>
                </a:solidFill>
                <a:latin typeface="Calibri" panose="020F0502020204030204" pitchFamily="34" charset="0"/>
              </a:rPr>
              <a:t> </a:t>
            </a:r>
            <a:r>
              <a:rPr lang="fr-FR" sz="2000" dirty="0">
                <a:solidFill>
                  <a:srgbClr val="000000"/>
                </a:solidFill>
                <a:latin typeface="Calibri" panose="020F0502020204030204" pitchFamily="34" charset="0"/>
              </a:rPr>
              <a:t>géopolitique</a:t>
            </a:r>
            <a:endParaRPr lang="fr-FR" sz="14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rot="662031">
            <a:off x="6166372" y="1105622"/>
            <a:ext cx="1853136" cy="421654"/>
          </a:xfrm>
          <a:prstGeom prst="rect">
            <a:avLst/>
          </a:prstGeom>
        </p:spPr>
        <p:txBody>
          <a:bodyPr wrap="none">
            <a:spAutoFit/>
          </a:bodyPr>
          <a:lstStyle/>
          <a:p>
            <a:pPr>
              <a:lnSpc>
                <a:spcPct val="107000"/>
              </a:lnSpc>
              <a:spcAft>
                <a:spcPts val="800"/>
              </a:spcAft>
            </a:pPr>
            <a:r>
              <a:rPr lang="fr-FR" sz="2000" b="1" dirty="0">
                <a:latin typeface="Calibri" panose="020F0502020204030204" pitchFamily="34" charset="0"/>
                <a:ea typeface="Calibri" panose="020F0502020204030204" pitchFamily="34" charset="0"/>
                <a:cs typeface="Times New Roman" panose="02020603050405020304" pitchFamily="18" charset="0"/>
              </a:rPr>
              <a:t>Transition verte</a:t>
            </a:r>
          </a:p>
        </p:txBody>
      </p:sp>
      <p:sp>
        <p:nvSpPr>
          <p:cNvPr id="14" name="Rectangle 13"/>
          <p:cNvSpPr/>
          <p:nvPr/>
        </p:nvSpPr>
        <p:spPr>
          <a:xfrm rot="310151">
            <a:off x="5783869" y="1432668"/>
            <a:ext cx="2823722" cy="553357"/>
          </a:xfrm>
          <a:prstGeom prst="rect">
            <a:avLst/>
          </a:prstGeom>
        </p:spPr>
        <p:txBody>
          <a:bodyPr wrap="none">
            <a:spAutoFit/>
          </a:bodyPr>
          <a:lstStyle/>
          <a:p>
            <a:pPr>
              <a:lnSpc>
                <a:spcPct val="107000"/>
              </a:lnSpc>
              <a:spcAft>
                <a:spcPts val="800"/>
              </a:spcAft>
            </a:pPr>
            <a:r>
              <a:rPr lang="fr-FR" sz="2800"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Zone d’attractivité</a:t>
            </a:r>
          </a:p>
        </p:txBody>
      </p:sp>
      <p:sp>
        <p:nvSpPr>
          <p:cNvPr id="15" name="Rectangle 14"/>
          <p:cNvSpPr/>
          <p:nvPr/>
        </p:nvSpPr>
        <p:spPr>
          <a:xfrm>
            <a:off x="3238196" y="1818014"/>
            <a:ext cx="5947975" cy="487506"/>
          </a:xfrm>
          <a:prstGeom prst="rect">
            <a:avLst/>
          </a:prstGeom>
        </p:spPr>
        <p:txBody>
          <a:bodyPr wrap="none">
            <a:spAutoFit/>
          </a:bodyPr>
          <a:lstStyle/>
          <a:p>
            <a:pPr>
              <a:lnSpc>
                <a:spcPct val="107000"/>
              </a:lnSpc>
              <a:spcAft>
                <a:spcPts val="800"/>
              </a:spcAft>
            </a:pPr>
            <a:r>
              <a:rPr lang="fr-FR" sz="2400" b="1" dirty="0">
                <a:solidFill>
                  <a:schemeClr val="tx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Retombées économiques du travail frontalier</a:t>
            </a:r>
          </a:p>
        </p:txBody>
      </p:sp>
      <p:sp>
        <p:nvSpPr>
          <p:cNvPr id="16" name="ZoneTexte 15"/>
          <p:cNvSpPr txBox="1"/>
          <p:nvPr/>
        </p:nvSpPr>
        <p:spPr>
          <a:xfrm rot="21335657">
            <a:off x="6224708" y="4433458"/>
            <a:ext cx="2489464" cy="400110"/>
          </a:xfrm>
          <a:prstGeom prst="rect">
            <a:avLst/>
          </a:prstGeom>
          <a:noFill/>
        </p:spPr>
        <p:txBody>
          <a:bodyPr wrap="none" rtlCol="0">
            <a:spAutoFit/>
          </a:bodyPr>
          <a:lstStyle/>
          <a:p>
            <a:r>
              <a:rPr lang="fr-FR" sz="2000" dirty="0" smtClean="0">
                <a:solidFill>
                  <a:srgbClr val="21AEA2"/>
                </a:solidFill>
              </a:rPr>
              <a:t>Contexte géopolitique</a:t>
            </a:r>
            <a:endParaRPr lang="fr-FR" sz="2000" dirty="0">
              <a:solidFill>
                <a:srgbClr val="21AEA2"/>
              </a:solidFill>
            </a:endParaRPr>
          </a:p>
        </p:txBody>
      </p:sp>
      <p:sp>
        <p:nvSpPr>
          <p:cNvPr id="17" name="Rectangle 16"/>
          <p:cNvSpPr/>
          <p:nvPr/>
        </p:nvSpPr>
        <p:spPr>
          <a:xfrm>
            <a:off x="7358921" y="4610657"/>
            <a:ext cx="1775230" cy="584775"/>
          </a:xfrm>
          <a:prstGeom prst="rect">
            <a:avLst/>
          </a:prstGeom>
        </p:spPr>
        <p:txBody>
          <a:bodyPr wrap="none">
            <a:spAutoFit/>
          </a:bodyPr>
          <a:lstStyle/>
          <a:p>
            <a:pPr>
              <a:spcAft>
                <a:spcPts val="0"/>
              </a:spcAft>
            </a:pPr>
            <a:r>
              <a:rPr lang="fr-FR" sz="3200" b="1" dirty="0">
                <a:solidFill>
                  <a:schemeClr val="tx2">
                    <a:lumMod val="60000"/>
                    <a:lumOff val="40000"/>
                  </a:schemeClr>
                </a:solidFill>
                <a:latin typeface="Calibri" panose="020F0502020204030204" pitchFamily="34" charset="0"/>
              </a:rPr>
              <a:t>Chômage</a:t>
            </a:r>
            <a:endParaRPr lang="fr-FR" sz="2000" b="1" dirty="0">
              <a:solidFill>
                <a:schemeClr val="tx2">
                  <a:lumMod val="60000"/>
                  <a:lumOff val="40000"/>
                </a:schemeClr>
              </a:solidFill>
              <a:effectLst/>
              <a:latin typeface="Times New Roman" panose="02020603050405020304" pitchFamily="18" charset="0"/>
              <a:ea typeface="Times New Roman" panose="02020603050405020304" pitchFamily="18" charset="0"/>
            </a:endParaRPr>
          </a:p>
        </p:txBody>
      </p:sp>
      <p:sp>
        <p:nvSpPr>
          <p:cNvPr id="18" name="Rectangle 17"/>
          <p:cNvSpPr/>
          <p:nvPr/>
        </p:nvSpPr>
        <p:spPr>
          <a:xfrm rot="355114">
            <a:off x="2992073" y="5727214"/>
            <a:ext cx="3844514" cy="400110"/>
          </a:xfrm>
          <a:prstGeom prst="rect">
            <a:avLst/>
          </a:prstGeom>
        </p:spPr>
        <p:txBody>
          <a:bodyPr wrap="none">
            <a:spAutoFit/>
          </a:bodyPr>
          <a:lstStyle/>
          <a:p>
            <a:pPr>
              <a:spcAft>
                <a:spcPts val="0"/>
              </a:spcAft>
            </a:pPr>
            <a:r>
              <a:rPr lang="fr-FR" sz="2000" b="1" dirty="0" smtClean="0">
                <a:solidFill>
                  <a:srgbClr val="0070C0"/>
                </a:solidFill>
                <a:latin typeface="Calibri" panose="020F0502020204030204" pitchFamily="34" charset="0"/>
              </a:rPr>
              <a:t>Saturation des axes et des espaces</a:t>
            </a:r>
            <a:endParaRPr lang="fr-FR" sz="1400" b="1" dirty="0">
              <a:solidFill>
                <a:srgbClr val="0070C0"/>
              </a:solidFill>
              <a:effectLst/>
              <a:latin typeface="Times New Roman" panose="02020603050405020304" pitchFamily="18" charset="0"/>
              <a:ea typeface="Times New Roman" panose="02020603050405020304" pitchFamily="18" charset="0"/>
            </a:endParaRPr>
          </a:p>
        </p:txBody>
      </p:sp>
      <p:sp>
        <p:nvSpPr>
          <p:cNvPr id="19" name="Rectangle 18"/>
          <p:cNvSpPr/>
          <p:nvPr/>
        </p:nvSpPr>
        <p:spPr>
          <a:xfrm rot="174446">
            <a:off x="6421781" y="5286218"/>
            <a:ext cx="1362874" cy="369332"/>
          </a:xfrm>
          <a:prstGeom prst="rect">
            <a:avLst/>
          </a:prstGeom>
        </p:spPr>
        <p:txBody>
          <a:bodyPr wrap="none">
            <a:spAutoFit/>
          </a:bodyPr>
          <a:lstStyle/>
          <a:p>
            <a:pPr>
              <a:spcAft>
                <a:spcPts val="0"/>
              </a:spcAft>
            </a:pPr>
            <a:r>
              <a:rPr lang="fr-FR" b="1" dirty="0" err="1">
                <a:solidFill>
                  <a:schemeClr val="accent5">
                    <a:lumMod val="40000"/>
                    <a:lumOff val="60000"/>
                  </a:schemeClr>
                </a:solidFill>
                <a:latin typeface="Calibri" panose="020F0502020204030204" pitchFamily="34" charset="0"/>
              </a:rPr>
              <a:t>Coopétition</a:t>
            </a:r>
            <a:r>
              <a:rPr lang="fr-FR" b="1" dirty="0">
                <a:solidFill>
                  <a:schemeClr val="accent5">
                    <a:lumMod val="40000"/>
                    <a:lumOff val="60000"/>
                  </a:schemeClr>
                </a:solidFill>
                <a:latin typeface="Calibri" panose="020F0502020204030204" pitchFamily="34" charset="0"/>
              </a:rPr>
              <a:t> </a:t>
            </a:r>
            <a:endParaRPr lang="fr-FR" sz="1200" b="1" dirty="0">
              <a:solidFill>
                <a:schemeClr val="accent5">
                  <a:lumMod val="40000"/>
                  <a:lumOff val="60000"/>
                </a:schemeClr>
              </a:solidFill>
              <a:effectLst/>
              <a:latin typeface="Times New Roman" panose="02020603050405020304" pitchFamily="18" charset="0"/>
              <a:ea typeface="Times New Roman" panose="02020603050405020304" pitchFamily="18" charset="0"/>
            </a:endParaRPr>
          </a:p>
        </p:txBody>
      </p:sp>
      <p:sp>
        <p:nvSpPr>
          <p:cNvPr id="20" name="Rectangle 19"/>
          <p:cNvSpPr/>
          <p:nvPr/>
        </p:nvSpPr>
        <p:spPr>
          <a:xfrm>
            <a:off x="2342953" y="4491713"/>
            <a:ext cx="2235356" cy="461665"/>
          </a:xfrm>
          <a:prstGeom prst="rect">
            <a:avLst/>
          </a:prstGeom>
        </p:spPr>
        <p:txBody>
          <a:bodyPr wrap="none">
            <a:spAutoFit/>
          </a:bodyPr>
          <a:lstStyle/>
          <a:p>
            <a:pPr>
              <a:spcAft>
                <a:spcPts val="0"/>
              </a:spcAft>
            </a:pPr>
            <a:r>
              <a:rPr lang="fr-FR" sz="2400" b="1" dirty="0">
                <a:solidFill>
                  <a:srgbClr val="21AEA2"/>
                </a:solidFill>
                <a:latin typeface="Calibri" panose="020F0502020204030204" pitchFamily="34" charset="0"/>
              </a:rPr>
              <a:t>Statut frontalier</a:t>
            </a:r>
            <a:endParaRPr lang="fr-FR" sz="1600" b="1" dirty="0">
              <a:solidFill>
                <a:srgbClr val="21AEA2"/>
              </a:solidFill>
              <a:effectLst/>
              <a:latin typeface="Times New Roman" panose="02020603050405020304" pitchFamily="18" charset="0"/>
              <a:ea typeface="Times New Roman" panose="02020603050405020304" pitchFamily="18" charset="0"/>
            </a:endParaRPr>
          </a:p>
        </p:txBody>
      </p:sp>
      <p:sp>
        <p:nvSpPr>
          <p:cNvPr id="21" name="Rectangle 20"/>
          <p:cNvSpPr/>
          <p:nvPr/>
        </p:nvSpPr>
        <p:spPr>
          <a:xfrm rot="20194764">
            <a:off x="5067461" y="5242923"/>
            <a:ext cx="1763624" cy="461665"/>
          </a:xfrm>
          <a:prstGeom prst="rect">
            <a:avLst/>
          </a:prstGeom>
        </p:spPr>
        <p:txBody>
          <a:bodyPr wrap="none">
            <a:spAutoFit/>
          </a:bodyPr>
          <a:lstStyle/>
          <a:p>
            <a:pPr>
              <a:spcAft>
                <a:spcPts val="0"/>
              </a:spcAft>
            </a:pPr>
            <a:r>
              <a:rPr lang="fr-FR" sz="2400" b="1" dirty="0">
                <a:solidFill>
                  <a:srgbClr val="00B0F0"/>
                </a:solidFill>
                <a:latin typeface="Calibri" panose="020F0502020204030204" pitchFamily="34" charset="0"/>
              </a:rPr>
              <a:t>Coopération</a:t>
            </a:r>
            <a:endParaRPr lang="fr-FR" sz="1600" b="1" dirty="0">
              <a:solidFill>
                <a:srgbClr val="00B0F0"/>
              </a:solidFill>
              <a:effectLst/>
              <a:latin typeface="Times New Roman" panose="02020603050405020304" pitchFamily="18" charset="0"/>
              <a:ea typeface="Times New Roman" panose="02020603050405020304" pitchFamily="18" charset="0"/>
            </a:endParaRPr>
          </a:p>
        </p:txBody>
      </p:sp>
      <p:sp>
        <p:nvSpPr>
          <p:cNvPr id="22" name="Rectangle 21"/>
          <p:cNvSpPr/>
          <p:nvPr/>
        </p:nvSpPr>
        <p:spPr>
          <a:xfrm rot="21372749">
            <a:off x="4611358" y="4756865"/>
            <a:ext cx="2060949" cy="523220"/>
          </a:xfrm>
          <a:prstGeom prst="rect">
            <a:avLst/>
          </a:prstGeom>
        </p:spPr>
        <p:txBody>
          <a:bodyPr wrap="none">
            <a:spAutoFit/>
          </a:bodyPr>
          <a:lstStyle/>
          <a:p>
            <a:pPr>
              <a:spcAft>
                <a:spcPts val="0"/>
              </a:spcAft>
            </a:pPr>
            <a:r>
              <a:rPr lang="fr-FR" sz="2800" b="1" dirty="0">
                <a:solidFill>
                  <a:srgbClr val="000000"/>
                </a:solidFill>
                <a:latin typeface="Calibri" panose="020F0502020204030204" pitchFamily="34" charset="0"/>
              </a:rPr>
              <a:t>Concurrence</a:t>
            </a:r>
            <a:endParaRPr lang="fr-FR" b="1" dirty="0">
              <a:effectLst/>
              <a:latin typeface="Times New Roman" panose="02020603050405020304" pitchFamily="18" charset="0"/>
              <a:ea typeface="Times New Roman" panose="02020603050405020304" pitchFamily="18" charset="0"/>
            </a:endParaRPr>
          </a:p>
        </p:txBody>
      </p:sp>
      <p:sp>
        <p:nvSpPr>
          <p:cNvPr id="23" name="Rectangle 22"/>
          <p:cNvSpPr/>
          <p:nvPr/>
        </p:nvSpPr>
        <p:spPr>
          <a:xfrm rot="20947513">
            <a:off x="3321707" y="4416553"/>
            <a:ext cx="5366534" cy="400110"/>
          </a:xfrm>
          <a:prstGeom prst="rect">
            <a:avLst/>
          </a:prstGeom>
        </p:spPr>
        <p:txBody>
          <a:bodyPr wrap="none">
            <a:spAutoFit/>
          </a:bodyPr>
          <a:lstStyle/>
          <a:p>
            <a:pPr>
              <a:spcAft>
                <a:spcPts val="0"/>
              </a:spcAft>
            </a:pPr>
            <a:r>
              <a:rPr lang="fr-FR" sz="2000" b="1" dirty="0">
                <a:solidFill>
                  <a:schemeClr val="accent1">
                    <a:lumMod val="75000"/>
                  </a:schemeClr>
                </a:solidFill>
                <a:latin typeface="Calibri" panose="020F0502020204030204" pitchFamily="34" charset="0"/>
              </a:rPr>
              <a:t>Concentration résidentielle de l’emploi frontalier</a:t>
            </a:r>
            <a:endParaRPr lang="fr-FR" sz="1400" b="1" dirty="0">
              <a:solidFill>
                <a:schemeClr val="accent1">
                  <a:lumMod val="75000"/>
                </a:schemeClr>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3694785" y="4103918"/>
            <a:ext cx="2707151" cy="461665"/>
          </a:xfrm>
          <a:prstGeom prst="rect">
            <a:avLst/>
          </a:prstGeom>
        </p:spPr>
        <p:txBody>
          <a:bodyPr wrap="none">
            <a:spAutoFit/>
          </a:bodyPr>
          <a:lstStyle/>
          <a:p>
            <a:pPr>
              <a:spcAft>
                <a:spcPts val="0"/>
              </a:spcAft>
            </a:pPr>
            <a:r>
              <a:rPr lang="fr-FR" sz="2400" b="1" dirty="0">
                <a:solidFill>
                  <a:schemeClr val="tx2">
                    <a:lumMod val="60000"/>
                    <a:lumOff val="40000"/>
                  </a:schemeClr>
                </a:solidFill>
                <a:latin typeface="Calibri" panose="020F0502020204030204" pitchFamily="34" charset="0"/>
              </a:rPr>
              <a:t>Diversité sectorielle</a:t>
            </a:r>
            <a:endParaRPr lang="fr-FR" sz="1600" b="1" dirty="0">
              <a:solidFill>
                <a:schemeClr val="tx2">
                  <a:lumMod val="60000"/>
                  <a:lumOff val="40000"/>
                </a:schemeClr>
              </a:solidFill>
              <a:effectLst/>
              <a:latin typeface="Times New Roman" panose="02020603050405020304" pitchFamily="18" charset="0"/>
              <a:ea typeface="Times New Roman" panose="02020603050405020304" pitchFamily="18" charset="0"/>
            </a:endParaRPr>
          </a:p>
        </p:txBody>
      </p:sp>
      <p:sp>
        <p:nvSpPr>
          <p:cNvPr id="25" name="Rectangle 24"/>
          <p:cNvSpPr/>
          <p:nvPr/>
        </p:nvSpPr>
        <p:spPr>
          <a:xfrm rot="381508">
            <a:off x="6740984" y="4999626"/>
            <a:ext cx="2242793" cy="421654"/>
          </a:xfrm>
          <a:prstGeom prst="rect">
            <a:avLst/>
          </a:prstGeom>
        </p:spPr>
        <p:txBody>
          <a:bodyPr wrap="none">
            <a:spAutoFit/>
          </a:bodyPr>
          <a:lstStyle/>
          <a:p>
            <a:pPr>
              <a:lnSpc>
                <a:spcPct val="107000"/>
              </a:lnSpc>
              <a:spcAft>
                <a:spcPts val="800"/>
              </a:spcAft>
            </a:pPr>
            <a:r>
              <a:rPr lang="fr-FR" sz="2000" b="1" dirty="0">
                <a:solidFill>
                  <a:schemeClr val="accent5">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Urgence climatique</a:t>
            </a:r>
          </a:p>
        </p:txBody>
      </p:sp>
      <p:sp>
        <p:nvSpPr>
          <p:cNvPr id="26" name="Rectangle 25"/>
          <p:cNvSpPr/>
          <p:nvPr/>
        </p:nvSpPr>
        <p:spPr>
          <a:xfrm rot="253150">
            <a:off x="5913005" y="5574781"/>
            <a:ext cx="3701975" cy="553357"/>
          </a:xfrm>
          <a:prstGeom prst="rect">
            <a:avLst/>
          </a:prstGeom>
        </p:spPr>
        <p:txBody>
          <a:bodyPr wrap="none">
            <a:spAutoFit/>
          </a:bodyPr>
          <a:lstStyle/>
          <a:p>
            <a:pPr>
              <a:lnSpc>
                <a:spcPct val="107000"/>
              </a:lnSpc>
              <a:spcAft>
                <a:spcPts val="800"/>
              </a:spcAft>
            </a:pPr>
            <a:r>
              <a:rPr lang="fr-FR" sz="2800" b="1"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Croissance économique</a:t>
            </a:r>
          </a:p>
        </p:txBody>
      </p:sp>
      <p:sp>
        <p:nvSpPr>
          <p:cNvPr id="27" name="Rectangle 26"/>
          <p:cNvSpPr/>
          <p:nvPr/>
        </p:nvSpPr>
        <p:spPr>
          <a:xfrm>
            <a:off x="3985284" y="5225413"/>
            <a:ext cx="1496500" cy="487506"/>
          </a:xfrm>
          <a:prstGeom prst="rect">
            <a:avLst/>
          </a:prstGeom>
        </p:spPr>
        <p:txBody>
          <a:bodyPr wrap="none">
            <a:spAutoFit/>
          </a:bodyPr>
          <a:lstStyle/>
          <a:p>
            <a:pPr>
              <a:lnSpc>
                <a:spcPct val="107000"/>
              </a:lnSpc>
              <a:spcAft>
                <a:spcPts val="800"/>
              </a:spcAft>
            </a:pPr>
            <a:r>
              <a:rPr lang="fr-FR" sz="2400"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Télétravail</a:t>
            </a:r>
          </a:p>
        </p:txBody>
      </p:sp>
      <p:sp>
        <p:nvSpPr>
          <p:cNvPr id="28" name="ZoneTexte 27"/>
          <p:cNvSpPr txBox="1"/>
          <p:nvPr/>
        </p:nvSpPr>
        <p:spPr>
          <a:xfrm>
            <a:off x="5242109" y="6063510"/>
            <a:ext cx="2729402" cy="523220"/>
          </a:xfrm>
          <a:prstGeom prst="rect">
            <a:avLst/>
          </a:prstGeom>
          <a:noFill/>
        </p:spPr>
        <p:txBody>
          <a:bodyPr wrap="none" rtlCol="0">
            <a:spAutoFit/>
          </a:bodyPr>
          <a:lstStyle/>
          <a:p>
            <a:r>
              <a:rPr lang="fr-FR" sz="2800" b="1" dirty="0" smtClean="0">
                <a:solidFill>
                  <a:srgbClr val="00B0F0"/>
                </a:solidFill>
              </a:rPr>
              <a:t>Interdépendance</a:t>
            </a:r>
            <a:endParaRPr lang="fr-FR" sz="2800" b="1" dirty="0">
              <a:solidFill>
                <a:srgbClr val="00B0F0"/>
              </a:solidFill>
            </a:endParaRPr>
          </a:p>
        </p:txBody>
      </p:sp>
    </p:spTree>
    <p:extLst>
      <p:ext uri="{BB962C8B-B14F-4D97-AF65-F5344CB8AC3E}">
        <p14:creationId xmlns:p14="http://schemas.microsoft.com/office/powerpoint/2010/main" val="1146514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0" y="946374"/>
            <a:ext cx="11764984" cy="181621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27000" y="2883877"/>
            <a:ext cx="11764984" cy="15316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27000" y="4536831"/>
            <a:ext cx="11764984" cy="18162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27000" y="997734"/>
            <a:ext cx="11764984" cy="5355312"/>
          </a:xfrm>
          <a:prstGeom prst="rect">
            <a:avLst/>
          </a:prstGeom>
          <a:noFill/>
        </p:spPr>
        <p:txBody>
          <a:bodyPr wrap="square">
            <a:spAutoFit/>
          </a:bodyPr>
          <a:lstStyle/>
          <a:p>
            <a:r>
              <a:rPr lang="fr-FR" b="1" dirty="0" smtClean="0"/>
              <a:t>Constat que la formation transfrontalière est souvent :</a:t>
            </a:r>
          </a:p>
          <a:p>
            <a:pPr marL="285750" indent="-285750">
              <a:buFont typeface="Arial" panose="020B0604020202020204" pitchFamily="34" charset="0"/>
              <a:buChar char="•"/>
            </a:pPr>
            <a:r>
              <a:rPr lang="fr-FR" dirty="0" smtClean="0"/>
              <a:t>à l’initiative des </a:t>
            </a:r>
            <a:r>
              <a:rPr lang="fr-FR" b="1" dirty="0" smtClean="0"/>
              <a:t>institutions françaises </a:t>
            </a:r>
            <a:r>
              <a:rPr lang="fr-FR" sz="1400" dirty="0" smtClean="0">
                <a:solidFill>
                  <a:schemeClr val="bg1">
                    <a:lumMod val="50000"/>
                  </a:schemeClr>
                </a:solidFill>
              </a:rPr>
              <a:t>(Fife transfrontalier, apprentissage transfrontalier, Projet </a:t>
            </a:r>
            <a:r>
              <a:rPr lang="fr-FR" sz="1400" dirty="0" err="1" smtClean="0">
                <a:solidFill>
                  <a:schemeClr val="bg1">
                    <a:lumMod val="50000"/>
                  </a:schemeClr>
                </a:solidFill>
              </a:rPr>
              <a:t>Digimob</a:t>
            </a:r>
            <a:r>
              <a:rPr lang="fr-FR" sz="1400" dirty="0" smtClean="0">
                <a:solidFill>
                  <a:schemeClr val="bg1">
                    <a:lumMod val="50000"/>
                  </a:schemeClr>
                </a:solidFill>
              </a:rPr>
              <a:t> 4,0, qualifications métiers)</a:t>
            </a:r>
            <a:r>
              <a:rPr lang="fr-FR" dirty="0" smtClean="0"/>
              <a:t>, </a:t>
            </a:r>
          </a:p>
          <a:p>
            <a:pPr marL="285750" indent="-285750">
              <a:buFont typeface="Arial" panose="020B0604020202020204" pitchFamily="34" charset="0"/>
              <a:buChar char="•"/>
            </a:pPr>
            <a:r>
              <a:rPr lang="fr-FR" dirty="0" smtClean="0"/>
              <a:t>qu’elle est </a:t>
            </a:r>
            <a:r>
              <a:rPr lang="fr-FR" b="1" dirty="0" smtClean="0"/>
              <a:t>complexe à mettre en œuvre </a:t>
            </a:r>
            <a:r>
              <a:rPr lang="fr-FR" sz="1400" dirty="0" smtClean="0">
                <a:solidFill>
                  <a:schemeClr val="bg1">
                    <a:lumMod val="50000"/>
                  </a:schemeClr>
                </a:solidFill>
              </a:rPr>
              <a:t>(au regard des législations et réglementations, de la maîtrise des langues et des freins à la mobilité)</a:t>
            </a:r>
            <a:r>
              <a:rPr lang="fr-FR" dirty="0" smtClean="0"/>
              <a:t>, </a:t>
            </a:r>
          </a:p>
          <a:p>
            <a:pPr marL="285750" indent="-285750">
              <a:buFont typeface="Arial" panose="020B0604020202020204" pitchFamily="34" charset="0"/>
              <a:buChar char="•"/>
            </a:pPr>
            <a:r>
              <a:rPr lang="fr-FR" dirty="0" smtClean="0"/>
              <a:t>qu’elle concerne des publics </a:t>
            </a:r>
            <a:r>
              <a:rPr lang="fr-FR" b="1" dirty="0" smtClean="0"/>
              <a:t>un peu (beaucoup !) plus qualifiés </a:t>
            </a:r>
            <a:r>
              <a:rPr lang="fr-FR" dirty="0" smtClean="0"/>
              <a:t>que la moyenne</a:t>
            </a:r>
          </a:p>
          <a:p>
            <a:pPr marL="285750" indent="-285750">
              <a:buFont typeface="Arial" panose="020B0604020202020204" pitchFamily="34" charset="0"/>
              <a:buChar char="•"/>
            </a:pPr>
            <a:r>
              <a:rPr lang="fr-FR" dirty="0" smtClean="0"/>
              <a:t>qu’elle est </a:t>
            </a:r>
            <a:r>
              <a:rPr lang="fr-FR" b="1" dirty="0" smtClean="0"/>
              <a:t>tributaire du contexte économique</a:t>
            </a:r>
            <a:r>
              <a:rPr lang="fr-FR" dirty="0" smtClean="0"/>
              <a:t> : encouragée quand </a:t>
            </a:r>
            <a:r>
              <a:rPr lang="fr-FR" dirty="0"/>
              <a:t>il y a un fort chômage dans </a:t>
            </a:r>
            <a:r>
              <a:rPr lang="fr-FR" dirty="0" smtClean="0"/>
              <a:t>son pays, mais </a:t>
            </a:r>
            <a:r>
              <a:rPr lang="fr-FR" u="sng" dirty="0" smtClean="0"/>
              <a:t>pas</a:t>
            </a:r>
            <a:r>
              <a:rPr lang="fr-FR" dirty="0" smtClean="0"/>
              <a:t> quand les tensions de recrutement sont fortes</a:t>
            </a:r>
          </a:p>
          <a:p>
            <a:endParaRPr lang="fr-FR" dirty="0" smtClean="0"/>
          </a:p>
          <a:p>
            <a:r>
              <a:rPr lang="fr-FR" b="1" dirty="0" smtClean="0"/>
              <a:t>Dans le contexte actuel de tensions sur les recrutements :</a:t>
            </a:r>
          </a:p>
          <a:p>
            <a:pPr marL="285750" indent="-285750">
              <a:buFont typeface="Arial" panose="020B0604020202020204" pitchFamily="34" charset="0"/>
              <a:buChar char="•"/>
            </a:pPr>
            <a:r>
              <a:rPr lang="fr-FR" b="1" dirty="0" smtClean="0"/>
              <a:t>L’Allemagne</a:t>
            </a:r>
            <a:r>
              <a:rPr lang="fr-FR" dirty="0" smtClean="0"/>
              <a:t> et le </a:t>
            </a:r>
            <a:r>
              <a:rPr lang="fr-FR" b="1" dirty="0" smtClean="0"/>
              <a:t>Luxembourg</a:t>
            </a:r>
            <a:r>
              <a:rPr lang="fr-FR" dirty="0" smtClean="0"/>
              <a:t> développent des initiatives pour recruter de </a:t>
            </a:r>
            <a:r>
              <a:rPr lang="fr-FR" b="1" dirty="0" smtClean="0"/>
              <a:t>nouveaux </a:t>
            </a:r>
            <a:r>
              <a:rPr lang="fr-FR" b="1" dirty="0"/>
              <a:t>résidents </a:t>
            </a:r>
            <a:r>
              <a:rPr lang="fr-FR" dirty="0" smtClean="0"/>
              <a:t>plutôt que de </a:t>
            </a:r>
            <a:r>
              <a:rPr lang="fr-FR" b="1" dirty="0"/>
              <a:t>nouveaux frontaliers </a:t>
            </a:r>
            <a:r>
              <a:rPr lang="fr-FR" sz="1400" dirty="0" smtClean="0">
                <a:solidFill>
                  <a:schemeClr val="bg1">
                    <a:lumMod val="50000"/>
                  </a:schemeClr>
                </a:solidFill>
              </a:rPr>
              <a:t>(moins de tension avec les pays voisins + ciblage de profils mieux formés)</a:t>
            </a:r>
            <a:r>
              <a:rPr lang="fr-FR" dirty="0" smtClean="0"/>
              <a:t>. </a:t>
            </a:r>
          </a:p>
          <a:p>
            <a:pPr marL="285750" indent="-285750">
              <a:buFont typeface="Arial" panose="020B0604020202020204" pitchFamily="34" charset="0"/>
              <a:buChar char="•"/>
            </a:pPr>
            <a:r>
              <a:rPr lang="fr-FR" dirty="0" smtClean="0"/>
              <a:t>Côté </a:t>
            </a:r>
            <a:r>
              <a:rPr lang="fr-FR" b="1" dirty="0" smtClean="0"/>
              <a:t>français</a:t>
            </a:r>
            <a:r>
              <a:rPr lang="fr-FR" dirty="0"/>
              <a:t>, </a:t>
            </a:r>
            <a:r>
              <a:rPr lang="fr-FR" dirty="0" smtClean="0"/>
              <a:t>la formation transfrontalière se recentre sur les </a:t>
            </a:r>
            <a:r>
              <a:rPr lang="fr-FR" b="1" dirty="0" smtClean="0"/>
              <a:t>formations linguistiques</a:t>
            </a:r>
            <a:r>
              <a:rPr lang="fr-FR" dirty="0" smtClean="0"/>
              <a:t>, et les demandes de FIFE-Transfrontalier portant sur des métiers en tension en Grand Est font l’objet d’une instruction plus sélective.</a:t>
            </a:r>
            <a:endParaRPr lang="fr-FR" dirty="0"/>
          </a:p>
          <a:p>
            <a:endParaRPr lang="fr-FR" dirty="0" smtClean="0"/>
          </a:p>
          <a:p>
            <a:r>
              <a:rPr lang="fr-FR" b="1" dirty="0" smtClean="0"/>
              <a:t>Luxembourg : une crainte du </a:t>
            </a:r>
            <a:r>
              <a:rPr lang="fr-FR" b="1" u="sng" dirty="0" smtClean="0"/>
              <a:t>manque</a:t>
            </a:r>
            <a:r>
              <a:rPr lang="fr-FR" b="1" dirty="0" smtClean="0"/>
              <a:t> de main d’œuvre formée plus importante que celle de « l’étouffement » :</a:t>
            </a:r>
          </a:p>
          <a:p>
            <a:pPr marL="285750" indent="-285750">
              <a:buFont typeface="Arial" panose="020B0604020202020204" pitchFamily="34" charset="0"/>
              <a:buChar char="•"/>
            </a:pPr>
            <a:r>
              <a:rPr lang="fr-FR" dirty="0" smtClean="0"/>
              <a:t>Le Luxembourg créé 10 000 à 15 000 emplois nets par an et </a:t>
            </a:r>
            <a:r>
              <a:rPr lang="fr-FR" b="1" dirty="0" smtClean="0"/>
              <a:t>se prépare à accueillir près de 600 000 travailleurs en 2030 </a:t>
            </a:r>
            <a:r>
              <a:rPr lang="fr-FR" sz="1400" dirty="0" smtClean="0">
                <a:solidFill>
                  <a:schemeClr val="bg1">
                    <a:lumMod val="50000"/>
                  </a:schemeClr>
                </a:solidFill>
              </a:rPr>
              <a:t>(frontaliers + résidents) </a:t>
            </a:r>
            <a:r>
              <a:rPr lang="fr-FR" dirty="0" smtClean="0"/>
              <a:t>sur son territoire, voire davantage… </a:t>
            </a:r>
          </a:p>
          <a:p>
            <a:pPr marL="285750" indent="-285750">
              <a:buFont typeface="Arial" panose="020B0604020202020204" pitchFamily="34" charset="0"/>
              <a:buChar char="•"/>
            </a:pPr>
            <a:r>
              <a:rPr lang="fr-FR" dirty="0" smtClean="0"/>
              <a:t>Mais il peine de plus en plus à trouver des travailleurs formés en raison du </a:t>
            </a:r>
            <a:r>
              <a:rPr lang="fr-FR" b="1" dirty="0" smtClean="0"/>
              <a:t>vieillissement de la population </a:t>
            </a:r>
            <a:r>
              <a:rPr lang="fr-FR" dirty="0" smtClean="0"/>
              <a:t>dans la Grande Région et de </a:t>
            </a:r>
            <a:r>
              <a:rPr lang="fr-FR" b="1" dirty="0" smtClean="0"/>
              <a:t>l’élévation des niveaux de qualification dans de nombreux domaines</a:t>
            </a:r>
            <a:r>
              <a:rPr lang="fr-FR" dirty="0" smtClean="0"/>
              <a:t>, y compris traditionnels </a:t>
            </a:r>
            <a:r>
              <a:rPr lang="fr-FR" sz="1400" dirty="0" smtClean="0">
                <a:solidFill>
                  <a:schemeClr val="bg1">
                    <a:lumMod val="50000"/>
                  </a:schemeClr>
                </a:solidFill>
              </a:rPr>
              <a:t>(support </a:t>
            </a:r>
            <a:r>
              <a:rPr lang="fr-FR" sz="1400" dirty="0">
                <a:solidFill>
                  <a:schemeClr val="bg1">
                    <a:lumMod val="50000"/>
                  </a:schemeClr>
                </a:solidFill>
              </a:rPr>
              <a:t>à l’entreprise, services à la personne et à la collectivité, construction, Hôtellerie-restauration-tourisme, banque, </a:t>
            </a:r>
            <a:r>
              <a:rPr lang="fr-FR" sz="1400" dirty="0" smtClean="0">
                <a:solidFill>
                  <a:schemeClr val="bg1">
                    <a:lumMod val="50000"/>
                  </a:schemeClr>
                </a:solidFill>
              </a:rPr>
              <a:t>assurance-immobilier, artisanat)</a:t>
            </a:r>
            <a:r>
              <a:rPr lang="fr-FR" dirty="0" smtClean="0"/>
              <a:t>. </a:t>
            </a:r>
            <a:endParaRPr lang="fr-FR" dirty="0"/>
          </a:p>
        </p:txBody>
      </p:sp>
      <p:sp>
        <p:nvSpPr>
          <p:cNvPr id="7" name="Rectangle 6"/>
          <p:cNvSpPr/>
          <p:nvPr/>
        </p:nvSpPr>
        <p:spPr>
          <a:xfrm>
            <a:off x="-368710" y="-103239"/>
            <a:ext cx="12742607" cy="7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ctrTitle"/>
          </p:nvPr>
        </p:nvSpPr>
        <p:spPr>
          <a:xfrm>
            <a:off x="127000" y="204970"/>
            <a:ext cx="9144000" cy="317713"/>
          </a:xfrm>
        </p:spPr>
        <p:txBody>
          <a:bodyPr>
            <a:normAutofit fontScale="90000"/>
          </a:bodyPr>
          <a:lstStyle/>
          <a:p>
            <a:pPr algn="l"/>
            <a:r>
              <a:rPr lang="fr-FR" sz="2000" b="1" dirty="0" smtClean="0">
                <a:solidFill>
                  <a:schemeClr val="bg1"/>
                </a:solidFill>
                <a:latin typeface="+mn-lt"/>
              </a:rPr>
              <a:t>Besoins en compétences dans la Grande Région et formation transfrontalière</a:t>
            </a:r>
            <a:endParaRPr lang="fr-FR" sz="1600" dirty="0">
              <a:solidFill>
                <a:srgbClr val="FF0000"/>
              </a:solidFill>
            </a:endParaRPr>
          </a:p>
        </p:txBody>
      </p:sp>
      <p:sp>
        <p:nvSpPr>
          <p:cNvPr id="6" name="Espace réservé du numéro de diapositive 3"/>
          <p:cNvSpPr txBox="1">
            <a:spLocks/>
          </p:cNvSpPr>
          <p:nvPr/>
        </p:nvSpPr>
        <p:spPr>
          <a:xfrm>
            <a:off x="11769212" y="6474334"/>
            <a:ext cx="43999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F04BC0-8250-470F-B0C3-1C6DE5880F8D}" type="slidenum">
              <a:rPr lang="fr-FR" smtClean="0"/>
              <a:pPr/>
              <a:t>14</a:t>
            </a:fld>
            <a:endParaRPr lang="fr-FR"/>
          </a:p>
        </p:txBody>
      </p:sp>
    </p:spTree>
    <p:extLst>
      <p:ext uri="{BB962C8B-B14F-4D97-AF65-F5344CB8AC3E}">
        <p14:creationId xmlns:p14="http://schemas.microsoft.com/office/powerpoint/2010/main" val="111649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additive="base">
                                        <p:cTn id="4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 calcmode="lin" valueType="num">
                                      <p:cBhvr additive="base">
                                        <p:cTn id="5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8710" y="-103238"/>
            <a:ext cx="12742607" cy="828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3"/>
          <p:cNvSpPr txBox="1">
            <a:spLocks/>
          </p:cNvSpPr>
          <p:nvPr/>
        </p:nvSpPr>
        <p:spPr>
          <a:xfrm>
            <a:off x="11769212" y="6474334"/>
            <a:ext cx="43999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F04BC0-8250-470F-B0C3-1C6DE5880F8D}" type="slidenum">
              <a:rPr lang="fr-FR" smtClean="0"/>
              <a:pPr/>
              <a:t>15</a:t>
            </a:fld>
            <a:endParaRPr lang="fr-FR"/>
          </a:p>
        </p:txBody>
      </p:sp>
      <p:sp>
        <p:nvSpPr>
          <p:cNvPr id="15" name="Titre 2"/>
          <p:cNvSpPr txBox="1">
            <a:spLocks/>
          </p:cNvSpPr>
          <p:nvPr/>
        </p:nvSpPr>
        <p:spPr>
          <a:xfrm>
            <a:off x="342899" y="-121357"/>
            <a:ext cx="11382069" cy="6381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000" b="1" spc="-60" dirty="0">
                <a:solidFill>
                  <a:schemeClr val="bg1"/>
                </a:solidFill>
                <a:latin typeface="+mn-lt"/>
              </a:rPr>
              <a:t>Coopération transfrontalière : </a:t>
            </a:r>
            <a:r>
              <a:rPr lang="fr-FR" sz="2000" b="1" spc="-60" dirty="0" smtClean="0">
                <a:solidFill>
                  <a:schemeClr val="bg1"/>
                </a:solidFill>
                <a:latin typeface="+mn-lt"/>
              </a:rPr>
              <a:t>quelles initiatives « gagnant-gagnant » ?</a:t>
            </a:r>
            <a:endParaRPr lang="fr-FR" sz="2000" b="1" spc="-60" dirty="0">
              <a:solidFill>
                <a:schemeClr val="bg1"/>
              </a:solidFill>
              <a:latin typeface="+mn-lt"/>
            </a:endParaRPr>
          </a:p>
        </p:txBody>
      </p:sp>
      <p:sp>
        <p:nvSpPr>
          <p:cNvPr id="2" name="ZoneTexte 1"/>
          <p:cNvSpPr txBox="1"/>
          <p:nvPr/>
        </p:nvSpPr>
        <p:spPr>
          <a:xfrm>
            <a:off x="392395" y="1119022"/>
            <a:ext cx="11283075" cy="4031873"/>
          </a:xfrm>
          <a:prstGeom prst="rect">
            <a:avLst/>
          </a:prstGeom>
          <a:noFill/>
        </p:spPr>
        <p:txBody>
          <a:bodyPr wrap="square" rtlCol="0">
            <a:spAutoFit/>
          </a:bodyPr>
          <a:lstStyle/>
          <a:p>
            <a:r>
              <a:rPr lang="fr-FR" sz="2000" b="1" dirty="0" smtClean="0"/>
              <a:t>4 pistes possibles de développement :</a:t>
            </a:r>
          </a:p>
          <a:p>
            <a:endParaRPr lang="fr-FR" sz="2000" b="1" dirty="0" smtClean="0"/>
          </a:p>
          <a:p>
            <a:pPr marL="285750" indent="-285750">
              <a:buFont typeface="Arial" panose="020B0604020202020204" pitchFamily="34" charset="0"/>
              <a:buChar char="•"/>
            </a:pPr>
            <a:r>
              <a:rPr lang="fr-FR" b="1" dirty="0" smtClean="0"/>
              <a:t>Filières émergentes ou en transition</a:t>
            </a:r>
            <a:r>
              <a:rPr lang="fr-FR" dirty="0" smtClean="0"/>
              <a:t> : hydrogène, industrie automobile, etc. : </a:t>
            </a:r>
            <a:r>
              <a:rPr lang="fr-FR" dirty="0" smtClean="0">
                <a:solidFill>
                  <a:srgbClr val="C00000"/>
                </a:solidFill>
              </a:rPr>
              <a:t>quel accompagnement des </a:t>
            </a:r>
            <a:r>
              <a:rPr lang="fr-FR" i="1" dirty="0" smtClean="0">
                <a:solidFill>
                  <a:srgbClr val="C00000"/>
                </a:solidFill>
              </a:rPr>
              <a:t>écosystèmes</a:t>
            </a:r>
            <a:r>
              <a:rPr lang="fr-FR" dirty="0" smtClean="0">
                <a:solidFill>
                  <a:srgbClr val="C00000"/>
                </a:solidFill>
              </a:rPr>
              <a:t> industriels et de la </a:t>
            </a:r>
            <a:r>
              <a:rPr lang="fr-FR" i="1" dirty="0" smtClean="0">
                <a:solidFill>
                  <a:srgbClr val="C00000"/>
                </a:solidFill>
              </a:rPr>
              <a:t>formation/reconversion</a:t>
            </a:r>
            <a:r>
              <a:rPr lang="fr-FR" dirty="0" smtClean="0">
                <a:solidFill>
                  <a:srgbClr val="C00000"/>
                </a:solidFill>
              </a:rPr>
              <a:t> des travailleurs ?</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b="1" dirty="0" smtClean="0"/>
              <a:t>Enjeu des langues : </a:t>
            </a:r>
            <a:r>
              <a:rPr lang="fr-FR" dirty="0" smtClean="0"/>
              <a:t>développement de plusieurs plateformes d’apprentissage de la langue. </a:t>
            </a:r>
            <a:r>
              <a:rPr lang="fr-FR" dirty="0" smtClean="0">
                <a:solidFill>
                  <a:srgbClr val="C00000"/>
                </a:solidFill>
              </a:rPr>
              <a:t>Quelle articulation avec nos plateformes Région PLI et DYSJE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smtClean="0"/>
              <a:t>Constitution </a:t>
            </a:r>
            <a:r>
              <a:rPr lang="fr-FR" b="1" dirty="0"/>
              <a:t>d’un fonds commun </a:t>
            </a:r>
            <a:r>
              <a:rPr lang="fr-FR" b="1" dirty="0" smtClean="0"/>
              <a:t>transfrontalier de formation</a:t>
            </a:r>
            <a:r>
              <a:rPr lang="fr-FR" dirty="0" smtClean="0"/>
              <a:t> pour cofinancer des </a:t>
            </a:r>
            <a:r>
              <a:rPr lang="fr-FR" dirty="0"/>
              <a:t>formations professionnelles transfrontalières sans se heurter </a:t>
            </a:r>
            <a:r>
              <a:rPr lang="fr-FR" dirty="0" smtClean="0"/>
              <a:t>aux freins institutionnels, financiers et réglementaires : </a:t>
            </a:r>
            <a:r>
              <a:rPr lang="fr-FR" dirty="0" smtClean="0">
                <a:solidFill>
                  <a:srgbClr val="C00000"/>
                </a:solidFill>
              </a:rPr>
              <a:t>quelle ingénierie pour créer un dispositif dédié ?</a:t>
            </a:r>
            <a:r>
              <a:rPr lang="fr-FR" dirty="0" smtClean="0"/>
              <a:t> </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b="1" dirty="0" smtClean="0"/>
              <a:t>L’</a:t>
            </a:r>
            <a:r>
              <a:rPr lang="fr-FR" b="1" dirty="0" err="1" smtClean="0"/>
              <a:t>incoming</a:t>
            </a:r>
            <a:r>
              <a:rPr lang="fr-FR" dirty="0" smtClean="0"/>
              <a:t> </a:t>
            </a:r>
            <a:r>
              <a:rPr lang="fr-FR" b="1" dirty="0" smtClean="0"/>
              <a:t>est loin d’être une réalité</a:t>
            </a:r>
            <a:r>
              <a:rPr lang="fr-FR" dirty="0" smtClean="0"/>
              <a:t>, en matière d’emploi comme de formation : </a:t>
            </a:r>
            <a:r>
              <a:rPr lang="fr-FR" dirty="0" smtClean="0">
                <a:solidFill>
                  <a:srgbClr val="C00000"/>
                </a:solidFill>
              </a:rPr>
              <a:t>comment renforcer l’attractivité de nos territoires </a:t>
            </a:r>
            <a:r>
              <a:rPr lang="fr-FR" dirty="0" smtClean="0">
                <a:solidFill>
                  <a:srgbClr val="C00000"/>
                </a:solidFill>
                <a:sym typeface="Wingdings" panose="05000000000000000000" pitchFamily="2" charset="2"/>
              </a:rPr>
              <a:t>pour </a:t>
            </a:r>
            <a:r>
              <a:rPr lang="fr-FR" i="1" dirty="0">
                <a:solidFill>
                  <a:srgbClr val="C00000"/>
                </a:solidFill>
                <a:sym typeface="Wingdings" panose="05000000000000000000" pitchFamily="2" charset="2"/>
              </a:rPr>
              <a:t>maintenir les travailleurs </a:t>
            </a:r>
            <a:r>
              <a:rPr lang="fr-FR" i="1" dirty="0" smtClean="0">
                <a:solidFill>
                  <a:srgbClr val="C00000"/>
                </a:solidFill>
                <a:sym typeface="Wingdings" panose="05000000000000000000" pitchFamily="2" charset="2"/>
              </a:rPr>
              <a:t>en poste </a:t>
            </a:r>
            <a:r>
              <a:rPr lang="fr-FR" dirty="0" smtClean="0">
                <a:solidFill>
                  <a:srgbClr val="C00000"/>
                </a:solidFill>
                <a:sym typeface="Wingdings" panose="05000000000000000000" pitchFamily="2" charset="2"/>
              </a:rPr>
              <a:t>et </a:t>
            </a:r>
            <a:r>
              <a:rPr lang="fr-FR" dirty="0">
                <a:solidFill>
                  <a:srgbClr val="C00000"/>
                </a:solidFill>
                <a:sym typeface="Wingdings" panose="05000000000000000000" pitchFamily="2" charset="2"/>
              </a:rPr>
              <a:t>en </a:t>
            </a:r>
            <a:r>
              <a:rPr lang="fr-FR" i="1" dirty="0">
                <a:solidFill>
                  <a:srgbClr val="C00000"/>
                </a:solidFill>
                <a:sym typeface="Wingdings" panose="05000000000000000000" pitchFamily="2" charset="2"/>
              </a:rPr>
              <a:t>attirer de nouveaux </a:t>
            </a:r>
            <a:r>
              <a:rPr lang="fr-FR" dirty="0" smtClean="0">
                <a:solidFill>
                  <a:srgbClr val="C00000"/>
                </a:solidFill>
                <a:sym typeface="Wingdings" panose="05000000000000000000" pitchFamily="2" charset="2"/>
              </a:rPr>
              <a:t>?</a:t>
            </a:r>
            <a:endParaRPr lang="fr-FR" dirty="0"/>
          </a:p>
        </p:txBody>
      </p:sp>
    </p:spTree>
    <p:extLst>
      <p:ext uri="{BB962C8B-B14F-4D97-AF65-F5344CB8AC3E}">
        <p14:creationId xmlns:p14="http://schemas.microsoft.com/office/powerpoint/2010/main" val="108056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2452" y="2802189"/>
            <a:ext cx="12949084" cy="1224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p:sp>
        <p:nvSpPr>
          <p:cNvPr id="2" name="Titre 1"/>
          <p:cNvSpPr>
            <a:spLocks noGrp="1"/>
          </p:cNvSpPr>
          <p:nvPr>
            <p:ph type="ctrTitle"/>
          </p:nvPr>
        </p:nvSpPr>
        <p:spPr>
          <a:xfrm>
            <a:off x="1597613" y="3188401"/>
            <a:ext cx="9144000" cy="451692"/>
          </a:xfrm>
        </p:spPr>
        <p:txBody>
          <a:bodyPr>
            <a:noAutofit/>
          </a:bodyPr>
          <a:lstStyle/>
          <a:p>
            <a:r>
              <a:rPr lang="fr-FR" sz="2800" b="1" dirty="0" smtClean="0">
                <a:solidFill>
                  <a:schemeClr val="bg1"/>
                </a:solidFill>
                <a:latin typeface="+mn-lt"/>
              </a:rPr>
              <a:t>Merci pour votre attention</a:t>
            </a:r>
            <a:endParaRPr lang="fr-FR" sz="2400" dirty="0">
              <a:solidFill>
                <a:schemeClr val="bg1"/>
              </a:solidFill>
              <a:latin typeface="+mn-lt"/>
            </a:endParaRPr>
          </a:p>
        </p:txBody>
      </p:sp>
      <p:sp>
        <p:nvSpPr>
          <p:cNvPr id="4" name="Espace réservé du numéro de diapositive 3"/>
          <p:cNvSpPr txBox="1">
            <a:spLocks/>
          </p:cNvSpPr>
          <p:nvPr/>
        </p:nvSpPr>
        <p:spPr>
          <a:xfrm>
            <a:off x="11769212" y="6474334"/>
            <a:ext cx="43999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F04BC0-8250-470F-B0C3-1C6DE5880F8D}" type="slidenum">
              <a:rPr lang="fr-FR" smtClean="0"/>
              <a:pPr/>
              <a:t>16</a:t>
            </a:fld>
            <a:endParaRPr lang="fr-FR"/>
          </a:p>
        </p:txBody>
      </p:sp>
    </p:spTree>
    <p:extLst>
      <p:ext uri="{BB962C8B-B14F-4D97-AF65-F5344CB8AC3E}">
        <p14:creationId xmlns:p14="http://schemas.microsoft.com/office/powerpoint/2010/main" val="3475216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710" y="-103239"/>
            <a:ext cx="12742607" cy="7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2"/>
          <p:cNvSpPr txBox="1">
            <a:spLocks/>
          </p:cNvSpPr>
          <p:nvPr/>
        </p:nvSpPr>
        <p:spPr>
          <a:xfrm>
            <a:off x="279400" y="27781"/>
            <a:ext cx="9144000" cy="63023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000" b="1" dirty="0">
                <a:solidFill>
                  <a:schemeClr val="bg1"/>
                </a:solidFill>
                <a:latin typeface="+mn-lt"/>
              </a:rPr>
              <a:t>Les Bassins d’emploi concernés par le travail frontalier</a:t>
            </a:r>
            <a:endParaRPr lang="fr-FR" sz="1200" dirty="0">
              <a:solidFill>
                <a:schemeClr val="bg1"/>
              </a:solidFill>
              <a:latin typeface="+mn-lt"/>
            </a:endParaRPr>
          </a:p>
        </p:txBody>
      </p:sp>
      <p:sp>
        <p:nvSpPr>
          <p:cNvPr id="6" name="Espace réservé du numéro de diapositive 3"/>
          <p:cNvSpPr txBox="1">
            <a:spLocks/>
          </p:cNvSpPr>
          <p:nvPr/>
        </p:nvSpPr>
        <p:spPr>
          <a:xfrm>
            <a:off x="11769212" y="6474334"/>
            <a:ext cx="43999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F04BC0-8250-470F-B0C3-1C6DE5880F8D}" type="slidenum">
              <a:rPr lang="fr-FR" smtClean="0"/>
              <a:pPr/>
              <a:t>17</a:t>
            </a:fld>
            <a:endParaRPr lang="fr-FR"/>
          </a:p>
        </p:txBody>
      </p:sp>
      <p:sp>
        <p:nvSpPr>
          <p:cNvPr id="18" name="ZoneTexte 17"/>
          <p:cNvSpPr txBox="1"/>
          <p:nvPr/>
        </p:nvSpPr>
        <p:spPr>
          <a:xfrm>
            <a:off x="6261469" y="1446783"/>
            <a:ext cx="5429250" cy="646331"/>
          </a:xfrm>
          <a:prstGeom prst="rect">
            <a:avLst/>
          </a:prstGeom>
          <a:noFill/>
        </p:spPr>
        <p:txBody>
          <a:bodyPr wrap="square" rtlCol="0">
            <a:spAutoFit/>
          </a:bodyPr>
          <a:lstStyle/>
          <a:p>
            <a:endParaRPr lang="fr-FR" dirty="0"/>
          </a:p>
          <a:p>
            <a:endParaRPr lang="fr-FR" dirty="0"/>
          </a:p>
        </p:txBody>
      </p:sp>
      <p:sp>
        <p:nvSpPr>
          <p:cNvPr id="3" name="ZoneTexte 2"/>
          <p:cNvSpPr txBox="1"/>
          <p:nvPr/>
        </p:nvSpPr>
        <p:spPr>
          <a:xfrm>
            <a:off x="6261468" y="1514937"/>
            <a:ext cx="5810030" cy="3908762"/>
          </a:xfrm>
          <a:prstGeom prst="rect">
            <a:avLst/>
          </a:prstGeom>
          <a:noFill/>
        </p:spPr>
        <p:txBody>
          <a:bodyPr wrap="square" rtlCol="0">
            <a:spAutoFit/>
          </a:bodyPr>
          <a:lstStyle/>
          <a:p>
            <a:r>
              <a:rPr lang="fr-FR" b="1" dirty="0" smtClean="0"/>
              <a:t>Principaux bassins d’emploi d’origine des frontaliers :</a:t>
            </a:r>
          </a:p>
          <a:p>
            <a:r>
              <a:rPr lang="fr-FR" sz="1400" dirty="0" smtClean="0">
                <a:solidFill>
                  <a:schemeClr val="bg1">
                    <a:lumMod val="50000"/>
                  </a:schemeClr>
                </a:solidFill>
              </a:rPr>
              <a:t>(% des flux sortants du BE et à destination du pays)</a:t>
            </a:r>
          </a:p>
          <a:p>
            <a:endParaRPr lang="fr-FR" b="1" dirty="0" smtClean="0"/>
          </a:p>
          <a:p>
            <a:pPr lvl="1"/>
            <a:r>
              <a:rPr lang="fr-FR" b="1" dirty="0">
                <a:solidFill>
                  <a:srgbClr val="FFDD0E"/>
                </a:solidFill>
              </a:rPr>
              <a:t>Belgique</a:t>
            </a:r>
            <a:r>
              <a:rPr lang="fr-FR" dirty="0"/>
              <a:t> : Longwy </a:t>
            </a:r>
            <a:r>
              <a:rPr lang="fr-FR" sz="1400" dirty="0">
                <a:solidFill>
                  <a:schemeClr val="bg1">
                    <a:lumMod val="50000"/>
                  </a:schemeClr>
                </a:solidFill>
              </a:rPr>
              <a:t>(36%)</a:t>
            </a:r>
            <a:r>
              <a:rPr lang="fr-FR" dirty="0" smtClean="0"/>
              <a:t>, </a:t>
            </a:r>
            <a:r>
              <a:rPr lang="fr-FR" dirty="0"/>
              <a:t>Meuse du </a:t>
            </a:r>
            <a:r>
              <a:rPr lang="fr-FR" dirty="0" smtClean="0"/>
              <a:t>Nord </a:t>
            </a:r>
            <a:r>
              <a:rPr lang="fr-FR" sz="1400" dirty="0">
                <a:solidFill>
                  <a:schemeClr val="bg1">
                    <a:lumMod val="50000"/>
                  </a:schemeClr>
                </a:solidFill>
              </a:rPr>
              <a:t>(20%)</a:t>
            </a:r>
            <a:r>
              <a:rPr lang="fr-FR" dirty="0" smtClean="0"/>
              <a:t>, Sedan </a:t>
            </a:r>
            <a:r>
              <a:rPr lang="fr-FR" sz="1400" dirty="0">
                <a:solidFill>
                  <a:schemeClr val="bg1">
                    <a:lumMod val="50000"/>
                  </a:schemeClr>
                </a:solidFill>
              </a:rPr>
              <a:t>(18%)</a:t>
            </a:r>
            <a:r>
              <a:rPr lang="fr-FR" dirty="0" smtClean="0"/>
              <a:t>, Revin</a:t>
            </a:r>
            <a:r>
              <a:rPr lang="fr-FR" dirty="0"/>
              <a:t> </a:t>
            </a:r>
            <a:r>
              <a:rPr lang="fr-FR" sz="1400" dirty="0">
                <a:solidFill>
                  <a:schemeClr val="bg1">
                    <a:lumMod val="50000"/>
                  </a:schemeClr>
                </a:solidFill>
              </a:rPr>
              <a:t>(15%)</a:t>
            </a:r>
          </a:p>
          <a:p>
            <a:pPr lvl="1"/>
            <a:endParaRPr lang="fr-FR" b="1" dirty="0" smtClean="0">
              <a:solidFill>
                <a:srgbClr val="F29400"/>
              </a:solidFill>
            </a:endParaRPr>
          </a:p>
          <a:p>
            <a:pPr lvl="1"/>
            <a:r>
              <a:rPr lang="fr-FR" b="1" dirty="0" smtClean="0">
                <a:solidFill>
                  <a:srgbClr val="F29400"/>
                </a:solidFill>
              </a:rPr>
              <a:t>Luxembourg</a:t>
            </a:r>
            <a:r>
              <a:rPr lang="fr-FR" dirty="0" smtClean="0"/>
              <a:t> </a:t>
            </a:r>
            <a:r>
              <a:rPr lang="fr-FR" dirty="0"/>
              <a:t>: Bassin </a:t>
            </a:r>
            <a:r>
              <a:rPr lang="fr-FR" dirty="0" smtClean="0"/>
              <a:t>Sidérurgique </a:t>
            </a:r>
            <a:r>
              <a:rPr lang="fr-FR" sz="1400" dirty="0">
                <a:solidFill>
                  <a:schemeClr val="bg1">
                    <a:lumMod val="50000"/>
                  </a:schemeClr>
                </a:solidFill>
              </a:rPr>
              <a:t>(Thionville et alentours ; 51%)</a:t>
            </a:r>
            <a:r>
              <a:rPr lang="fr-FR" dirty="0" smtClean="0"/>
              <a:t>, Longwy </a:t>
            </a:r>
            <a:r>
              <a:rPr lang="fr-FR" sz="1400" dirty="0">
                <a:solidFill>
                  <a:schemeClr val="bg1">
                    <a:lumMod val="50000"/>
                  </a:schemeClr>
                </a:solidFill>
              </a:rPr>
              <a:t>(19%)</a:t>
            </a:r>
            <a:r>
              <a:rPr lang="fr-FR" dirty="0"/>
              <a:t>, </a:t>
            </a:r>
            <a:r>
              <a:rPr lang="fr-FR" dirty="0" smtClean="0"/>
              <a:t>Metz </a:t>
            </a:r>
            <a:r>
              <a:rPr lang="fr-FR" sz="1400" dirty="0">
                <a:solidFill>
                  <a:schemeClr val="bg1">
                    <a:lumMod val="50000"/>
                  </a:schemeClr>
                </a:solidFill>
              </a:rPr>
              <a:t>(17%)</a:t>
            </a:r>
            <a:r>
              <a:rPr lang="fr-FR" dirty="0" smtClean="0"/>
              <a:t>, Briey </a:t>
            </a:r>
            <a:r>
              <a:rPr lang="fr-FR" sz="1400" dirty="0">
                <a:solidFill>
                  <a:schemeClr val="bg1">
                    <a:lumMod val="50000"/>
                  </a:schemeClr>
                </a:solidFill>
              </a:rPr>
              <a:t>(6%)</a:t>
            </a:r>
          </a:p>
          <a:p>
            <a:pPr lvl="1"/>
            <a:r>
              <a:rPr lang="fr-FR" dirty="0" smtClean="0"/>
              <a:t> </a:t>
            </a:r>
            <a:endParaRPr lang="fr-FR" dirty="0"/>
          </a:p>
          <a:p>
            <a:pPr lvl="1"/>
            <a:r>
              <a:rPr lang="fr-FR" b="1" dirty="0">
                <a:solidFill>
                  <a:srgbClr val="97BF0D"/>
                </a:solidFill>
              </a:rPr>
              <a:t>Allemagne</a:t>
            </a:r>
            <a:r>
              <a:rPr lang="fr-FR" dirty="0"/>
              <a:t> : Bassin </a:t>
            </a:r>
            <a:r>
              <a:rPr lang="fr-FR" dirty="0" smtClean="0"/>
              <a:t>Houiller </a:t>
            </a:r>
            <a:r>
              <a:rPr lang="fr-FR" sz="1400" dirty="0">
                <a:solidFill>
                  <a:schemeClr val="bg1">
                    <a:lumMod val="50000"/>
                  </a:schemeClr>
                </a:solidFill>
              </a:rPr>
              <a:t>(36%)</a:t>
            </a:r>
            <a:r>
              <a:rPr lang="fr-FR" dirty="0" smtClean="0"/>
              <a:t>, Wissembourg </a:t>
            </a:r>
            <a:r>
              <a:rPr lang="fr-FR" sz="1400" dirty="0">
                <a:solidFill>
                  <a:schemeClr val="bg1">
                    <a:lumMod val="50000"/>
                  </a:schemeClr>
                </a:solidFill>
              </a:rPr>
              <a:t>(19%)</a:t>
            </a:r>
            <a:r>
              <a:rPr lang="fr-FR" dirty="0" smtClean="0"/>
              <a:t>, Strasbourg </a:t>
            </a:r>
            <a:r>
              <a:rPr lang="fr-FR" sz="1400" dirty="0">
                <a:solidFill>
                  <a:schemeClr val="bg1">
                    <a:lumMod val="50000"/>
                  </a:schemeClr>
                </a:solidFill>
              </a:rPr>
              <a:t>(12%)</a:t>
            </a:r>
            <a:r>
              <a:rPr lang="fr-FR" dirty="0" smtClean="0"/>
              <a:t>, </a:t>
            </a:r>
            <a:r>
              <a:rPr lang="fr-FR" dirty="0"/>
              <a:t>Haguenau </a:t>
            </a:r>
            <a:r>
              <a:rPr lang="fr-FR" sz="1400" dirty="0">
                <a:solidFill>
                  <a:schemeClr val="bg1">
                    <a:lumMod val="50000"/>
                  </a:schemeClr>
                </a:solidFill>
              </a:rPr>
              <a:t>(12%)</a:t>
            </a:r>
          </a:p>
          <a:p>
            <a:pPr lvl="1"/>
            <a:endParaRPr lang="fr-FR" dirty="0"/>
          </a:p>
          <a:p>
            <a:pPr lvl="1"/>
            <a:r>
              <a:rPr lang="fr-FR" b="1" dirty="0">
                <a:solidFill>
                  <a:srgbClr val="2EAADC"/>
                </a:solidFill>
              </a:rPr>
              <a:t>Suisse</a:t>
            </a:r>
            <a:r>
              <a:rPr lang="fr-FR" dirty="0"/>
              <a:t> : </a:t>
            </a:r>
            <a:r>
              <a:rPr lang="fr-FR" dirty="0" smtClean="0"/>
              <a:t>Saint-Louis </a:t>
            </a:r>
            <a:r>
              <a:rPr lang="fr-FR" sz="1400" dirty="0" smtClean="0">
                <a:solidFill>
                  <a:schemeClr val="bg1">
                    <a:lumMod val="50000"/>
                  </a:schemeClr>
                </a:solidFill>
              </a:rPr>
              <a:t>(42%)</a:t>
            </a:r>
            <a:r>
              <a:rPr lang="fr-FR" dirty="0" smtClean="0"/>
              <a:t>, Mulhouse </a:t>
            </a:r>
            <a:r>
              <a:rPr lang="fr-FR" sz="1400" dirty="0" smtClean="0">
                <a:solidFill>
                  <a:schemeClr val="bg1">
                    <a:lumMod val="50000"/>
                  </a:schemeClr>
                </a:solidFill>
              </a:rPr>
              <a:t>(25%)</a:t>
            </a:r>
            <a:r>
              <a:rPr lang="fr-FR" dirty="0" smtClean="0"/>
              <a:t>, Altkirch </a:t>
            </a:r>
            <a:r>
              <a:rPr lang="fr-FR" sz="1400" dirty="0" smtClean="0">
                <a:solidFill>
                  <a:schemeClr val="bg1">
                    <a:lumMod val="50000"/>
                  </a:schemeClr>
                </a:solidFill>
              </a:rPr>
              <a:t>(21%)</a:t>
            </a:r>
            <a:endParaRPr lang="fr-FR" sz="1400" dirty="0"/>
          </a:p>
          <a:p>
            <a:endParaRPr lang="fr-FR" b="1" dirty="0"/>
          </a:p>
        </p:txBody>
      </p:sp>
      <p:pic>
        <p:nvPicPr>
          <p:cNvPr id="8" name="Image 7"/>
          <p:cNvPicPr>
            <a:picLocks noChangeAspect="1"/>
          </p:cNvPicPr>
          <p:nvPr/>
        </p:nvPicPr>
        <p:blipFill>
          <a:blip r:embed="rId3"/>
          <a:stretch>
            <a:fillRect/>
          </a:stretch>
        </p:blipFill>
        <p:spPr>
          <a:xfrm>
            <a:off x="-227035" y="914400"/>
            <a:ext cx="6402116" cy="5664932"/>
          </a:xfrm>
          <a:prstGeom prst="rect">
            <a:avLst/>
          </a:prstGeom>
        </p:spPr>
      </p:pic>
    </p:spTree>
    <p:extLst>
      <p:ext uri="{BB962C8B-B14F-4D97-AF65-F5344CB8AC3E}">
        <p14:creationId xmlns:p14="http://schemas.microsoft.com/office/powerpoint/2010/main" val="281223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1400" y="977362"/>
            <a:ext cx="7149084" cy="5251704"/>
          </a:xfrm>
          <a:prstGeom prst="rect">
            <a:avLst/>
          </a:prstGeom>
        </p:spPr>
      </p:pic>
      <p:sp>
        <p:nvSpPr>
          <p:cNvPr id="5" name="Rectangle 4"/>
          <p:cNvSpPr/>
          <p:nvPr/>
        </p:nvSpPr>
        <p:spPr>
          <a:xfrm>
            <a:off x="-368710" y="-103239"/>
            <a:ext cx="12742607" cy="7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2"/>
          <p:cNvSpPr txBox="1">
            <a:spLocks/>
          </p:cNvSpPr>
          <p:nvPr/>
        </p:nvSpPr>
        <p:spPr>
          <a:xfrm>
            <a:off x="279400" y="27781"/>
            <a:ext cx="9144000" cy="63023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000" b="1" dirty="0" smtClean="0">
                <a:solidFill>
                  <a:schemeClr val="bg1"/>
                </a:solidFill>
                <a:latin typeface="+mn-lt"/>
              </a:rPr>
              <a:t>3 espaces de coopération plus ou moins organisés</a:t>
            </a:r>
            <a:endParaRPr lang="fr-FR" sz="1200" dirty="0">
              <a:solidFill>
                <a:schemeClr val="bg1"/>
              </a:solidFill>
            </a:endParaRPr>
          </a:p>
        </p:txBody>
      </p:sp>
      <p:sp>
        <p:nvSpPr>
          <p:cNvPr id="7" name="Espace réservé du numéro de diapositive 3"/>
          <p:cNvSpPr txBox="1">
            <a:spLocks/>
          </p:cNvSpPr>
          <p:nvPr/>
        </p:nvSpPr>
        <p:spPr>
          <a:xfrm>
            <a:off x="11769212" y="6474334"/>
            <a:ext cx="43999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F04BC0-8250-470F-B0C3-1C6DE5880F8D}" type="slidenum">
              <a:rPr lang="fr-FR" smtClean="0"/>
              <a:pPr/>
              <a:t>2</a:t>
            </a:fld>
            <a:endParaRPr lang="fr-FR"/>
          </a:p>
        </p:txBody>
      </p:sp>
      <p:sp>
        <p:nvSpPr>
          <p:cNvPr id="2" name="Rectangle 1"/>
          <p:cNvSpPr/>
          <p:nvPr/>
        </p:nvSpPr>
        <p:spPr>
          <a:xfrm>
            <a:off x="7835590" y="6548410"/>
            <a:ext cx="4659227" cy="276999"/>
          </a:xfrm>
          <a:prstGeom prst="rect">
            <a:avLst/>
          </a:prstGeom>
        </p:spPr>
        <p:txBody>
          <a:bodyPr wrap="square">
            <a:spAutoFit/>
          </a:bodyPr>
          <a:lstStyle/>
          <a:p>
            <a:r>
              <a:rPr lang="fr-FR" sz="1200" dirty="0" smtClean="0">
                <a:solidFill>
                  <a:schemeClr val="bg1">
                    <a:lumMod val="50000"/>
                  </a:schemeClr>
                </a:solidFill>
              </a:rPr>
              <a:t>* Cantons de Bâle ville, Bâle campagne, Jura, Argovie et Soleure. </a:t>
            </a:r>
            <a:endParaRPr lang="fr-FR" sz="1200" dirty="0">
              <a:solidFill>
                <a:schemeClr val="bg1">
                  <a:lumMod val="50000"/>
                </a:schemeClr>
              </a:solidFill>
            </a:endParaRPr>
          </a:p>
        </p:txBody>
      </p:sp>
      <p:sp>
        <p:nvSpPr>
          <p:cNvPr id="3" name="ZoneTexte 2"/>
          <p:cNvSpPr txBox="1"/>
          <p:nvPr/>
        </p:nvSpPr>
        <p:spPr>
          <a:xfrm>
            <a:off x="73585" y="829223"/>
            <a:ext cx="7505674" cy="6124754"/>
          </a:xfrm>
          <a:prstGeom prst="rect">
            <a:avLst/>
          </a:prstGeom>
          <a:noFill/>
        </p:spPr>
        <p:txBody>
          <a:bodyPr wrap="square" rtlCol="0">
            <a:spAutoFit/>
          </a:bodyPr>
          <a:lstStyle/>
          <a:p>
            <a:r>
              <a:rPr lang="fr-FR" b="1" dirty="0" smtClean="0">
                <a:solidFill>
                  <a:srgbClr val="C00000"/>
                </a:solidFill>
              </a:rPr>
              <a:t>2 espaces fortement institutionnalisés :</a:t>
            </a:r>
          </a:p>
          <a:p>
            <a:pPr lvl="1"/>
            <a:r>
              <a:rPr lang="fr-FR" b="1" dirty="0" smtClean="0"/>
              <a:t>Grande Région </a:t>
            </a:r>
            <a:r>
              <a:rPr lang="fr-FR" sz="1400" dirty="0" smtClean="0">
                <a:solidFill>
                  <a:schemeClr val="bg1">
                    <a:lumMod val="50000"/>
                  </a:schemeClr>
                </a:solidFill>
              </a:rPr>
              <a:t>(vert)</a:t>
            </a:r>
            <a:r>
              <a:rPr lang="fr-FR" b="1" dirty="0" smtClean="0"/>
              <a:t> </a:t>
            </a:r>
            <a:r>
              <a:rPr lang="fr-FR" b="1" dirty="0" smtClean="0">
                <a:sym typeface="Wingdings" panose="05000000000000000000" pitchFamily="2" charset="2"/>
              </a:rPr>
              <a:t> </a:t>
            </a:r>
            <a:r>
              <a:rPr lang="fr-FR" dirty="0" smtClean="0"/>
              <a:t>sous présidence </a:t>
            </a:r>
            <a:r>
              <a:rPr lang="fr-FR" b="1" i="1" dirty="0" smtClean="0"/>
              <a:t>Grand Est</a:t>
            </a:r>
            <a:r>
              <a:rPr lang="fr-FR" dirty="0" smtClean="0"/>
              <a:t> 2021-2022</a:t>
            </a:r>
            <a:r>
              <a:rPr lang="fr-FR" b="1" dirty="0" smtClean="0"/>
              <a:t> </a:t>
            </a:r>
            <a:r>
              <a:rPr lang="fr-FR" dirty="0" smtClean="0"/>
              <a:t>:</a:t>
            </a:r>
          </a:p>
          <a:p>
            <a:pPr marL="742950" lvl="1" indent="-285750">
              <a:buFont typeface="Arial" panose="020B0604020202020204" pitchFamily="34" charset="0"/>
              <a:buChar char="•"/>
            </a:pPr>
            <a:r>
              <a:rPr lang="fr-FR" dirty="0" smtClean="0"/>
              <a:t>Wallonie, dont Communauté Germanophone de Belgique</a:t>
            </a:r>
          </a:p>
          <a:p>
            <a:pPr marL="742950" lvl="1" indent="-285750">
              <a:buFont typeface="Arial" panose="020B0604020202020204" pitchFamily="34" charset="0"/>
              <a:buChar char="•"/>
            </a:pPr>
            <a:r>
              <a:rPr lang="fr-FR" dirty="0" smtClean="0"/>
              <a:t>Luxembourg</a:t>
            </a:r>
          </a:p>
          <a:p>
            <a:pPr marL="742950" lvl="1" indent="-285750">
              <a:buFont typeface="Arial" panose="020B0604020202020204" pitchFamily="34" charset="0"/>
              <a:buChar char="•"/>
            </a:pPr>
            <a:r>
              <a:rPr lang="fr-FR" dirty="0" smtClean="0"/>
              <a:t>Lander allemands de Rhénanie-Palatinat et de Sarre</a:t>
            </a:r>
          </a:p>
          <a:p>
            <a:pPr marL="742950" lvl="1" indent="-285750">
              <a:buFont typeface="Arial" panose="020B0604020202020204" pitchFamily="34" charset="0"/>
              <a:buChar char="•"/>
            </a:pPr>
            <a:r>
              <a:rPr lang="fr-FR" dirty="0" smtClean="0"/>
              <a:t>Lorraine</a:t>
            </a:r>
          </a:p>
          <a:p>
            <a:pPr marL="742950" lvl="1" indent="-285750">
              <a:buFont typeface="Arial" panose="020B0604020202020204" pitchFamily="34" charset="0"/>
              <a:buChar char="•"/>
            </a:pPr>
            <a:endParaRPr lang="fr-FR" dirty="0" smtClean="0"/>
          </a:p>
          <a:p>
            <a:pPr lvl="1"/>
            <a:r>
              <a:rPr lang="fr-FR" b="1" dirty="0" smtClean="0"/>
              <a:t>Rhin Supérieur </a:t>
            </a:r>
            <a:r>
              <a:rPr lang="fr-FR" sz="1400" dirty="0" smtClean="0">
                <a:solidFill>
                  <a:schemeClr val="bg1">
                    <a:lumMod val="50000"/>
                  </a:schemeClr>
                </a:solidFill>
              </a:rPr>
              <a:t>(marron)</a:t>
            </a:r>
            <a:r>
              <a:rPr lang="fr-FR" sz="1400" b="1" dirty="0" smtClean="0"/>
              <a:t> </a:t>
            </a:r>
            <a:r>
              <a:rPr lang="fr-FR" b="1" dirty="0" smtClean="0"/>
              <a:t>:</a:t>
            </a:r>
          </a:p>
          <a:p>
            <a:pPr marL="742950" lvl="1" indent="-285750">
              <a:buFont typeface="Arial" panose="020B0604020202020204" pitchFamily="34" charset="0"/>
              <a:buChar char="•"/>
            </a:pPr>
            <a:r>
              <a:rPr lang="fr-FR" dirty="0" smtClean="0"/>
              <a:t>Sud Palatinat</a:t>
            </a:r>
          </a:p>
          <a:p>
            <a:pPr marL="742950" lvl="1" indent="-285750">
              <a:buFont typeface="Arial" panose="020B0604020202020204" pitchFamily="34" charset="0"/>
              <a:buChar char="•"/>
            </a:pPr>
            <a:r>
              <a:rPr lang="fr-FR" dirty="0" smtClean="0"/>
              <a:t>Alsace</a:t>
            </a:r>
          </a:p>
          <a:p>
            <a:pPr marL="742950" lvl="1" indent="-285750">
              <a:buFont typeface="Arial" panose="020B0604020202020204" pitchFamily="34" charset="0"/>
              <a:buChar char="•"/>
            </a:pPr>
            <a:r>
              <a:rPr lang="fr-FR" dirty="0" smtClean="0"/>
              <a:t>Pays de Bade</a:t>
            </a:r>
          </a:p>
          <a:p>
            <a:pPr marL="742950" lvl="1" indent="-285750">
              <a:buFont typeface="Arial" panose="020B0604020202020204" pitchFamily="34" charset="0"/>
              <a:buChar char="•"/>
            </a:pPr>
            <a:r>
              <a:rPr lang="fr-FR" dirty="0" smtClean="0"/>
              <a:t>Suisse du Nord-Ouest*</a:t>
            </a:r>
          </a:p>
          <a:p>
            <a:pPr marL="285750" indent="-285750">
              <a:buFont typeface="Arial" panose="020B0604020202020204" pitchFamily="34" charset="0"/>
              <a:buChar char="•"/>
            </a:pPr>
            <a:endParaRPr lang="fr-FR" dirty="0"/>
          </a:p>
          <a:p>
            <a:r>
              <a:rPr lang="fr-FR" b="1" dirty="0" smtClean="0">
                <a:solidFill>
                  <a:srgbClr val="C00000"/>
                </a:solidFill>
              </a:rPr>
              <a:t>1 espace de projets :</a:t>
            </a:r>
          </a:p>
          <a:p>
            <a:pPr lvl="1"/>
            <a:r>
              <a:rPr lang="fr-FR" b="1" dirty="0" smtClean="0"/>
              <a:t>France – Wallonie – Flandres </a:t>
            </a:r>
            <a:r>
              <a:rPr lang="fr-FR" sz="1400" dirty="0" smtClean="0">
                <a:solidFill>
                  <a:schemeClr val="bg1">
                    <a:lumMod val="50000"/>
                  </a:schemeClr>
                </a:solidFill>
              </a:rPr>
              <a:t>(orange)</a:t>
            </a:r>
            <a:r>
              <a:rPr lang="fr-FR" b="1" dirty="0" smtClean="0"/>
              <a:t> </a:t>
            </a:r>
            <a:r>
              <a:rPr lang="fr-FR" b="1" dirty="0"/>
              <a:t>:</a:t>
            </a:r>
          </a:p>
          <a:p>
            <a:pPr marL="742950" lvl="1" indent="-285750">
              <a:buFont typeface="Arial" panose="020B0604020202020204" pitchFamily="34" charset="0"/>
              <a:buChar char="•"/>
            </a:pPr>
            <a:r>
              <a:rPr lang="fr-FR" dirty="0"/>
              <a:t>Flandres</a:t>
            </a:r>
            <a:r>
              <a:rPr lang="fr-FR" sz="1400" dirty="0"/>
              <a:t> </a:t>
            </a:r>
            <a:r>
              <a:rPr lang="fr-FR" sz="1400" dirty="0">
                <a:solidFill>
                  <a:schemeClr val="bg1">
                    <a:lumMod val="50000"/>
                  </a:schemeClr>
                </a:solidFill>
              </a:rPr>
              <a:t>(zone </a:t>
            </a:r>
            <a:r>
              <a:rPr lang="fr-FR" sz="1400" dirty="0" smtClean="0">
                <a:solidFill>
                  <a:schemeClr val="bg1">
                    <a:lumMod val="50000"/>
                  </a:schemeClr>
                </a:solidFill>
              </a:rPr>
              <a:t>frontalière avec la France)</a:t>
            </a:r>
            <a:endParaRPr lang="fr-FR" sz="1400" dirty="0">
              <a:solidFill>
                <a:schemeClr val="bg1">
                  <a:lumMod val="50000"/>
                </a:schemeClr>
              </a:solidFill>
            </a:endParaRPr>
          </a:p>
          <a:p>
            <a:pPr marL="742950" lvl="1" indent="-285750">
              <a:buFont typeface="Arial" panose="020B0604020202020204" pitchFamily="34" charset="0"/>
              <a:buChar char="•"/>
            </a:pPr>
            <a:r>
              <a:rPr lang="fr-FR" dirty="0" smtClean="0"/>
              <a:t>Wallonie </a:t>
            </a:r>
            <a:r>
              <a:rPr lang="fr-FR" sz="1400" dirty="0" smtClean="0">
                <a:solidFill>
                  <a:schemeClr val="bg1">
                    <a:lumMod val="50000"/>
                  </a:schemeClr>
                </a:solidFill>
              </a:rPr>
              <a:t>(zone frontalière </a:t>
            </a:r>
            <a:r>
              <a:rPr lang="fr-FR" sz="1400" dirty="0">
                <a:solidFill>
                  <a:schemeClr val="bg1">
                    <a:lumMod val="50000"/>
                  </a:schemeClr>
                </a:solidFill>
              </a:rPr>
              <a:t>avec la France)</a:t>
            </a:r>
          </a:p>
          <a:p>
            <a:pPr marL="742950" lvl="1" indent="-285750">
              <a:buFont typeface="Arial" panose="020B0604020202020204" pitchFamily="34" charset="0"/>
              <a:buChar char="•"/>
            </a:pPr>
            <a:r>
              <a:rPr lang="fr-FR" dirty="0" smtClean="0"/>
              <a:t>Région Hauts-de-France + départements des Ardennes et de la Marne </a:t>
            </a:r>
            <a:r>
              <a:rPr lang="fr-FR" sz="1400" dirty="0" smtClean="0">
                <a:solidFill>
                  <a:schemeClr val="bg1">
                    <a:lumMod val="50000"/>
                  </a:schemeClr>
                </a:solidFill>
              </a:rPr>
              <a:t>(membres de la </a:t>
            </a:r>
            <a:r>
              <a:rPr lang="fr-FR" sz="1400" i="1" dirty="0" smtClean="0">
                <a:solidFill>
                  <a:schemeClr val="bg1">
                    <a:lumMod val="50000"/>
                  </a:schemeClr>
                </a:solidFill>
              </a:rPr>
              <a:t>Région Grand Est </a:t>
            </a:r>
            <a:r>
              <a:rPr lang="fr-FR" sz="1400" dirty="0" smtClean="0">
                <a:solidFill>
                  <a:schemeClr val="bg1">
                    <a:lumMod val="50000"/>
                  </a:schemeClr>
                </a:solidFill>
              </a:rPr>
              <a:t>mais pas de la </a:t>
            </a:r>
            <a:r>
              <a:rPr lang="fr-FR" sz="1400" i="1" dirty="0" smtClean="0">
                <a:solidFill>
                  <a:schemeClr val="bg1">
                    <a:lumMod val="50000"/>
                  </a:schemeClr>
                </a:solidFill>
              </a:rPr>
              <a:t>Grande Région</a:t>
            </a:r>
            <a:r>
              <a:rPr lang="fr-FR" sz="1400" dirty="0" smtClean="0">
                <a:solidFill>
                  <a:schemeClr val="bg1">
                    <a:lumMod val="50000"/>
                  </a:schemeClr>
                </a:solidFill>
              </a:rPr>
              <a:t>)</a:t>
            </a:r>
          </a:p>
          <a:p>
            <a:pPr lvl="1"/>
            <a:r>
              <a:rPr lang="fr-FR" dirty="0">
                <a:solidFill>
                  <a:schemeClr val="accent2"/>
                </a:solidFill>
                <a:sym typeface="Wingdings" panose="05000000000000000000" pitchFamily="2" charset="2"/>
              </a:rPr>
              <a:t> Plusieurs réunions </a:t>
            </a:r>
            <a:r>
              <a:rPr lang="fr-FR" dirty="0" smtClean="0">
                <a:solidFill>
                  <a:schemeClr val="accent2"/>
                </a:solidFill>
                <a:sym typeface="Wingdings" panose="05000000000000000000" pitchFamily="2" charset="2"/>
              </a:rPr>
              <a:t>dans le cadre de la </a:t>
            </a:r>
            <a:r>
              <a:rPr lang="fr-FR" dirty="0">
                <a:solidFill>
                  <a:schemeClr val="accent2"/>
                </a:solidFill>
                <a:sym typeface="Wingdings" panose="05000000000000000000" pitchFamily="2" charset="2"/>
              </a:rPr>
              <a:t>programmation </a:t>
            </a:r>
            <a:r>
              <a:rPr lang="fr-FR" b="1" dirty="0" err="1" smtClean="0">
                <a:solidFill>
                  <a:schemeClr val="accent2"/>
                </a:solidFill>
                <a:sym typeface="Wingdings" panose="05000000000000000000" pitchFamily="2" charset="2"/>
              </a:rPr>
              <a:t>Interreg</a:t>
            </a:r>
            <a:r>
              <a:rPr lang="fr-FR" b="1" dirty="0" smtClean="0">
                <a:solidFill>
                  <a:schemeClr val="accent2"/>
                </a:solidFill>
                <a:sym typeface="Wingdings" panose="05000000000000000000" pitchFamily="2" charset="2"/>
              </a:rPr>
              <a:t> VI</a:t>
            </a:r>
            <a:r>
              <a:rPr lang="fr-FR" dirty="0" smtClean="0">
                <a:solidFill>
                  <a:schemeClr val="accent2"/>
                </a:solidFill>
                <a:sym typeface="Wingdings" panose="05000000000000000000" pitchFamily="2" charset="2"/>
              </a:rPr>
              <a:t>      </a:t>
            </a:r>
            <a:r>
              <a:rPr lang="fr-FR" b="1" dirty="0" smtClean="0">
                <a:solidFill>
                  <a:schemeClr val="accent2"/>
                </a:solidFill>
              </a:rPr>
              <a:t>2021-2027</a:t>
            </a:r>
            <a:r>
              <a:rPr lang="fr-FR" dirty="0" smtClean="0">
                <a:solidFill>
                  <a:schemeClr val="accent2"/>
                </a:solidFill>
              </a:rPr>
              <a:t> autour de </a:t>
            </a:r>
            <a:r>
              <a:rPr lang="fr-FR" b="1" dirty="0" smtClean="0">
                <a:solidFill>
                  <a:schemeClr val="accent2"/>
                </a:solidFill>
              </a:rPr>
              <a:t>3 axes </a:t>
            </a:r>
            <a:r>
              <a:rPr lang="fr-FR" dirty="0" smtClean="0">
                <a:solidFill>
                  <a:schemeClr val="accent2"/>
                </a:solidFill>
              </a:rPr>
              <a:t>: Intermédiation, Observation, Gouvernance </a:t>
            </a:r>
            <a:r>
              <a:rPr lang="fr-FR" sz="1400" dirty="0" smtClean="0">
                <a:solidFill>
                  <a:schemeClr val="bg1">
                    <a:lumMod val="50000"/>
                  </a:schemeClr>
                </a:solidFill>
              </a:rPr>
              <a:t>(+ question d’inclure le département de la Meuse comme observateur)</a:t>
            </a:r>
            <a:endParaRPr lang="fr-FR" dirty="0" smtClean="0">
              <a:solidFill>
                <a:schemeClr val="bg1">
                  <a:lumMod val="50000"/>
                </a:schemeClr>
              </a:solidFill>
            </a:endParaRPr>
          </a:p>
        </p:txBody>
      </p:sp>
    </p:spTree>
    <p:extLst>
      <p:ext uri="{BB962C8B-B14F-4D97-AF65-F5344CB8AC3E}">
        <p14:creationId xmlns:p14="http://schemas.microsoft.com/office/powerpoint/2010/main" val="179431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fade">
                                      <p:cBhvr>
                                        <p:cTn id="45" dur="500"/>
                                        <p:tgtEl>
                                          <p:spTgt spid="3">
                                            <p:txEl>
                                              <p:pRg st="13" end="1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4" end="14"/>
                                            </p:txEl>
                                          </p:spTgt>
                                        </p:tgtEl>
                                        <p:attrNameLst>
                                          <p:attrName>style.visibility</p:attrName>
                                        </p:attrNameLst>
                                      </p:cBhvr>
                                      <p:to>
                                        <p:strVal val="visible"/>
                                      </p:to>
                                    </p:set>
                                    <p:animEffect transition="in" filter="fade">
                                      <p:cBhvr>
                                        <p:cTn id="48" dur="500"/>
                                        <p:tgtEl>
                                          <p:spTgt spid="3">
                                            <p:txEl>
                                              <p:pRg st="14" end="1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Effect transition="in" filter="fade">
                                      <p:cBhvr>
                                        <p:cTn id="51" dur="500"/>
                                        <p:tgtEl>
                                          <p:spTgt spid="3">
                                            <p:txEl>
                                              <p:pRg st="15" end="1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6" end="16"/>
                                            </p:txEl>
                                          </p:spTgt>
                                        </p:tgtEl>
                                        <p:attrNameLst>
                                          <p:attrName>style.visibility</p:attrName>
                                        </p:attrNameLst>
                                      </p:cBhvr>
                                      <p:to>
                                        <p:strVal val="visible"/>
                                      </p:to>
                                    </p:set>
                                    <p:animEffect transition="in" filter="fade">
                                      <p:cBhvr>
                                        <p:cTn id="54" dur="500"/>
                                        <p:tgtEl>
                                          <p:spTgt spid="3">
                                            <p:txEl>
                                              <p:pRg st="16" end="16"/>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7" end="17"/>
                                            </p:txEl>
                                          </p:spTgt>
                                        </p:tgtEl>
                                        <p:attrNameLst>
                                          <p:attrName>style.visibility</p:attrName>
                                        </p:attrNameLst>
                                      </p:cBhvr>
                                      <p:to>
                                        <p:strVal val="visible"/>
                                      </p:to>
                                    </p:set>
                                    <p:animEffect transition="in" filter="fade">
                                      <p:cBhvr>
                                        <p:cTn id="57" dur="500"/>
                                        <p:tgtEl>
                                          <p:spTgt spid="3">
                                            <p:txEl>
                                              <p:pRg st="17" end="17"/>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8" end="18"/>
                                            </p:txEl>
                                          </p:spTgt>
                                        </p:tgtEl>
                                        <p:attrNameLst>
                                          <p:attrName>style.visibility</p:attrName>
                                        </p:attrNameLst>
                                      </p:cBhvr>
                                      <p:to>
                                        <p:strVal val="visible"/>
                                      </p:to>
                                    </p:set>
                                    <p:animEffect transition="in" filter="fade">
                                      <p:cBhvr>
                                        <p:cTn id="60"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019109" y="917144"/>
            <a:ext cx="9235761" cy="5338353"/>
          </a:xfrm>
          <a:prstGeom prst="rect">
            <a:avLst/>
          </a:prstGeom>
        </p:spPr>
      </p:pic>
      <p:sp>
        <p:nvSpPr>
          <p:cNvPr id="5" name="Rectangle 4"/>
          <p:cNvSpPr/>
          <p:nvPr/>
        </p:nvSpPr>
        <p:spPr>
          <a:xfrm>
            <a:off x="-368710" y="-103239"/>
            <a:ext cx="12742607" cy="7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ctrTitle"/>
          </p:nvPr>
        </p:nvSpPr>
        <p:spPr>
          <a:xfrm>
            <a:off x="279400" y="-12742"/>
            <a:ext cx="9144000" cy="513539"/>
          </a:xfrm>
          <a:noFill/>
        </p:spPr>
        <p:txBody>
          <a:bodyPr>
            <a:normAutofit/>
          </a:bodyPr>
          <a:lstStyle/>
          <a:p>
            <a:pPr algn="l"/>
            <a:r>
              <a:rPr lang="fr-FR" sz="2000" b="1" dirty="0" smtClean="0">
                <a:solidFill>
                  <a:schemeClr val="bg1"/>
                </a:solidFill>
                <a:latin typeface="+mn-lt"/>
              </a:rPr>
              <a:t>Des marchés du travail transfrontalier qui se transforment rapidement (1/2)</a:t>
            </a:r>
            <a:endParaRPr lang="fr-FR" sz="1600" dirty="0">
              <a:solidFill>
                <a:schemeClr val="bg1"/>
              </a:solidFill>
            </a:endParaRPr>
          </a:p>
        </p:txBody>
      </p:sp>
      <p:sp>
        <p:nvSpPr>
          <p:cNvPr id="9" name="Espace réservé du numéro de diapositive 3"/>
          <p:cNvSpPr txBox="1">
            <a:spLocks/>
          </p:cNvSpPr>
          <p:nvPr/>
        </p:nvSpPr>
        <p:spPr>
          <a:xfrm>
            <a:off x="11769212" y="6474334"/>
            <a:ext cx="43999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F04BC0-8250-470F-B0C3-1C6DE5880F8D}" type="slidenum">
              <a:rPr lang="fr-FR" smtClean="0"/>
              <a:pPr/>
              <a:t>3</a:t>
            </a:fld>
            <a:endParaRPr lang="fr-FR"/>
          </a:p>
        </p:txBody>
      </p:sp>
      <p:sp>
        <p:nvSpPr>
          <p:cNvPr id="10" name="ZoneTexte 9"/>
          <p:cNvSpPr txBox="1"/>
          <p:nvPr/>
        </p:nvSpPr>
        <p:spPr>
          <a:xfrm>
            <a:off x="161150" y="6344770"/>
            <a:ext cx="6790256" cy="400110"/>
          </a:xfrm>
          <a:prstGeom prst="rect">
            <a:avLst/>
          </a:prstGeom>
          <a:noFill/>
        </p:spPr>
        <p:txBody>
          <a:bodyPr wrap="square" rtlCol="0">
            <a:spAutoFit/>
          </a:bodyPr>
          <a:lstStyle/>
          <a:p>
            <a:r>
              <a:rPr lang="fr-FR" sz="1000" dirty="0" smtClean="0">
                <a:solidFill>
                  <a:schemeClr val="bg1">
                    <a:lumMod val="50000"/>
                  </a:schemeClr>
                </a:solidFill>
              </a:rPr>
              <a:t>Source : INSEE, Résultats harmonisés du recensement de la population 1968-2018 ; </a:t>
            </a:r>
          </a:p>
          <a:p>
            <a:r>
              <a:rPr lang="fr-FR" sz="1000" dirty="0" smtClean="0">
                <a:solidFill>
                  <a:schemeClr val="bg1">
                    <a:lumMod val="50000"/>
                  </a:schemeClr>
                </a:solidFill>
              </a:rPr>
              <a:t>Réalisation et projections : Service des Actions Européennes et Transfrontalières, Conseil Régional Grand Est, 2022</a:t>
            </a:r>
          </a:p>
        </p:txBody>
      </p:sp>
      <p:sp>
        <p:nvSpPr>
          <p:cNvPr id="16" name="ZoneTexte 15"/>
          <p:cNvSpPr txBox="1"/>
          <p:nvPr/>
        </p:nvSpPr>
        <p:spPr>
          <a:xfrm>
            <a:off x="6449278" y="1683055"/>
            <a:ext cx="1198374" cy="830997"/>
          </a:xfrm>
          <a:prstGeom prst="rect">
            <a:avLst/>
          </a:prstGeom>
          <a:solidFill>
            <a:srgbClr val="FFFFFF">
              <a:alpha val="74902"/>
            </a:srgbClr>
          </a:solidFill>
        </p:spPr>
        <p:txBody>
          <a:bodyPr wrap="square" rtlCol="0">
            <a:spAutoFit/>
          </a:bodyPr>
          <a:lstStyle/>
          <a:p>
            <a:pPr algn="ctr"/>
            <a:r>
              <a:rPr lang="fr-FR" sz="1600" b="1" dirty="0" smtClean="0">
                <a:latin typeface="Myriad Pro Cond" panose="020B0506030403020204" pitchFamily="34" charset="0"/>
              </a:rPr>
              <a:t>2050</a:t>
            </a:r>
            <a:r>
              <a:rPr lang="fr-FR" sz="1600" dirty="0" smtClean="0">
                <a:latin typeface="Myriad Pro Cond" panose="020B0506030403020204" pitchFamily="34" charset="0"/>
              </a:rPr>
              <a:t> : vers une saturation du </a:t>
            </a:r>
            <a:r>
              <a:rPr lang="fr-FR" sz="1600" b="1" dirty="0" smtClean="0">
                <a:latin typeface="Myriad Pro Cond" panose="020B0506030403020204" pitchFamily="34" charset="0"/>
              </a:rPr>
              <a:t>Luxembourg</a:t>
            </a:r>
            <a:r>
              <a:rPr lang="fr-FR" sz="1600" dirty="0" smtClean="0">
                <a:latin typeface="Myriad Pro Cond" panose="020B0506030403020204" pitchFamily="34" charset="0"/>
              </a:rPr>
              <a:t> ?</a:t>
            </a:r>
            <a:endParaRPr lang="fr-FR" sz="1600" dirty="0">
              <a:latin typeface="Myriad Pro Cond" panose="020B0506030403020204" pitchFamily="34" charset="0"/>
            </a:endParaRPr>
          </a:p>
        </p:txBody>
      </p:sp>
      <p:sp>
        <p:nvSpPr>
          <p:cNvPr id="27" name="ZoneTexte 26"/>
          <p:cNvSpPr txBox="1"/>
          <p:nvPr/>
        </p:nvSpPr>
        <p:spPr>
          <a:xfrm>
            <a:off x="1815802" y="3576542"/>
            <a:ext cx="2549680" cy="1077218"/>
          </a:xfrm>
          <a:prstGeom prst="rect">
            <a:avLst/>
          </a:prstGeom>
          <a:solidFill>
            <a:srgbClr val="FFFFFF">
              <a:alpha val="74902"/>
            </a:srgbClr>
          </a:solidFill>
        </p:spPr>
        <p:txBody>
          <a:bodyPr wrap="square" rtlCol="0">
            <a:spAutoFit/>
          </a:bodyPr>
          <a:lstStyle/>
          <a:p>
            <a:r>
              <a:rPr lang="fr-FR" sz="1600" b="1" dirty="0" smtClean="0">
                <a:latin typeface="Myriad Pro Cond" panose="020B0506030403020204" pitchFamily="34" charset="0"/>
              </a:rPr>
              <a:t>1985</a:t>
            </a:r>
            <a:r>
              <a:rPr lang="fr-FR" sz="1600" dirty="0" smtClean="0">
                <a:latin typeface="Myriad Pro Cond" panose="020B0506030403020204" pitchFamily="34" charset="0"/>
              </a:rPr>
              <a:t> : les activités financières au </a:t>
            </a:r>
            <a:r>
              <a:rPr lang="fr-FR" sz="1600" b="1" dirty="0" smtClean="0">
                <a:latin typeface="Myriad Pro Cond" panose="020B0506030403020204" pitchFamily="34" charset="0"/>
              </a:rPr>
              <a:t>Luxembourg</a:t>
            </a:r>
            <a:r>
              <a:rPr lang="fr-FR" sz="1600" dirty="0" smtClean="0">
                <a:latin typeface="Myriad Pro Cond" panose="020B0506030403020204" pitchFamily="34" charset="0"/>
              </a:rPr>
              <a:t> se développent, au profit de toute l’économie = augmentation des frontaliers </a:t>
            </a:r>
          </a:p>
        </p:txBody>
      </p:sp>
      <p:grpSp>
        <p:nvGrpSpPr>
          <p:cNvPr id="31" name="Groupe 30"/>
          <p:cNvGrpSpPr/>
          <p:nvPr/>
        </p:nvGrpSpPr>
        <p:grpSpPr>
          <a:xfrm>
            <a:off x="3057394" y="4711387"/>
            <a:ext cx="836703" cy="1465416"/>
            <a:chOff x="4185209" y="4146775"/>
            <a:chExt cx="836703" cy="1465416"/>
          </a:xfrm>
        </p:grpSpPr>
        <p:sp>
          <p:nvSpPr>
            <p:cNvPr id="32" name="Ellipse 31"/>
            <p:cNvSpPr/>
            <p:nvPr/>
          </p:nvSpPr>
          <p:spPr>
            <a:xfrm>
              <a:off x="4574961" y="4879703"/>
              <a:ext cx="446951" cy="432382"/>
            </a:xfrm>
            <a:prstGeom prst="ellipse">
              <a:avLst/>
            </a:prstGeom>
            <a:solidFill>
              <a:srgbClr val="ED7D31">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Arc 32"/>
            <p:cNvSpPr/>
            <p:nvPr/>
          </p:nvSpPr>
          <p:spPr>
            <a:xfrm>
              <a:off x="4185209" y="4146775"/>
              <a:ext cx="592668" cy="1465416"/>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2" name="Titre 2"/>
          <p:cNvSpPr txBox="1">
            <a:spLocks/>
          </p:cNvSpPr>
          <p:nvPr/>
        </p:nvSpPr>
        <p:spPr>
          <a:xfrm>
            <a:off x="279399" y="626547"/>
            <a:ext cx="11197897" cy="6008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800" b="1" dirty="0" smtClean="0">
                <a:latin typeface="+mn-lt"/>
              </a:rPr>
              <a:t>Evolutions (1968-2018) et projections statistiques des flux de frontaliers du Grand Est jusqu’en 2050</a:t>
            </a:r>
            <a:r>
              <a:rPr lang="fr-FR" sz="1600" b="1" dirty="0"/>
              <a:t> </a:t>
            </a:r>
            <a:r>
              <a:rPr lang="fr-FR" sz="1400" dirty="0">
                <a:solidFill>
                  <a:schemeClr val="bg1">
                    <a:lumMod val="50000"/>
                  </a:schemeClr>
                </a:solidFill>
              </a:rPr>
              <a:t>(TVAM 2013-2018) </a:t>
            </a:r>
            <a:endParaRPr lang="fr-FR" sz="1400" dirty="0"/>
          </a:p>
        </p:txBody>
      </p:sp>
      <p:sp>
        <p:nvSpPr>
          <p:cNvPr id="7" name="Rectangle 6"/>
          <p:cNvSpPr/>
          <p:nvPr/>
        </p:nvSpPr>
        <p:spPr>
          <a:xfrm>
            <a:off x="7233833" y="2770611"/>
            <a:ext cx="2089544" cy="830997"/>
          </a:xfrm>
          <a:prstGeom prst="rect">
            <a:avLst/>
          </a:prstGeom>
          <a:solidFill>
            <a:schemeClr val="accent4">
              <a:lumMod val="40000"/>
              <a:lumOff val="60000"/>
            </a:schemeClr>
          </a:solidFill>
        </p:spPr>
        <p:txBody>
          <a:bodyPr wrap="square">
            <a:spAutoFit/>
          </a:bodyPr>
          <a:lstStyle/>
          <a:p>
            <a:r>
              <a:rPr lang="fr-FR" sz="1600" b="1" dirty="0">
                <a:solidFill>
                  <a:srgbClr val="FF0000"/>
                </a:solidFill>
                <a:latin typeface="Myriad Pro Cond" panose="020B0506030403020204" pitchFamily="34" charset="0"/>
              </a:rPr>
              <a:t>2020</a:t>
            </a:r>
            <a:r>
              <a:rPr lang="fr-FR" sz="1600" dirty="0">
                <a:solidFill>
                  <a:srgbClr val="FF0000"/>
                </a:solidFill>
                <a:latin typeface="Myriad Pro Cond" panose="020B0506030403020204" pitchFamily="34" charset="0"/>
              </a:rPr>
              <a:t> : </a:t>
            </a:r>
            <a:r>
              <a:rPr lang="fr-FR" sz="1600" b="1" dirty="0" smtClean="0">
                <a:solidFill>
                  <a:srgbClr val="FF0000"/>
                </a:solidFill>
                <a:latin typeface="Myriad Pro Cond" panose="020B0506030403020204" pitchFamily="34" charset="0"/>
              </a:rPr>
              <a:t>crise COVID</a:t>
            </a:r>
            <a:endParaRPr lang="fr-FR" sz="1600" dirty="0">
              <a:solidFill>
                <a:srgbClr val="FF0000"/>
              </a:solidFill>
              <a:latin typeface="Myriad Pro Cond" panose="020B0506030403020204" pitchFamily="34" charset="0"/>
            </a:endParaRPr>
          </a:p>
          <a:p>
            <a:r>
              <a:rPr lang="fr-FR" sz="1600" b="1" dirty="0" smtClean="0">
                <a:solidFill>
                  <a:srgbClr val="FF0000"/>
                </a:solidFill>
                <a:latin typeface="Myriad Pro Cond" panose="020B0506030403020204" pitchFamily="34" charset="0"/>
              </a:rPr>
              <a:t>2022 : crises énergétique </a:t>
            </a:r>
            <a:r>
              <a:rPr lang="fr-FR" sz="1600" dirty="0" smtClean="0">
                <a:solidFill>
                  <a:srgbClr val="FF0000"/>
                </a:solidFill>
                <a:latin typeface="Myriad Pro Cond" panose="020B0506030403020204" pitchFamily="34" charset="0"/>
              </a:rPr>
              <a:t>+ </a:t>
            </a:r>
            <a:r>
              <a:rPr lang="fr-FR" sz="1600" b="1" dirty="0" smtClean="0">
                <a:solidFill>
                  <a:srgbClr val="FF0000"/>
                </a:solidFill>
                <a:latin typeface="Myriad Pro Cond" panose="020B0506030403020204" pitchFamily="34" charset="0"/>
              </a:rPr>
              <a:t>semi-conducteurs</a:t>
            </a:r>
            <a:endParaRPr lang="fr-FR" sz="1600" dirty="0">
              <a:solidFill>
                <a:srgbClr val="FF0000"/>
              </a:solidFill>
              <a:latin typeface="Myriad Pro Cond" panose="020B0506030403020204" pitchFamily="34" charset="0"/>
            </a:endParaRPr>
          </a:p>
        </p:txBody>
      </p:sp>
      <p:sp>
        <p:nvSpPr>
          <p:cNvPr id="20" name="ZoneTexte 19"/>
          <p:cNvSpPr txBox="1"/>
          <p:nvPr/>
        </p:nvSpPr>
        <p:spPr>
          <a:xfrm>
            <a:off x="6414770" y="3806233"/>
            <a:ext cx="2134874" cy="830997"/>
          </a:xfrm>
          <a:prstGeom prst="rect">
            <a:avLst/>
          </a:prstGeom>
          <a:solidFill>
            <a:schemeClr val="accent4">
              <a:lumMod val="40000"/>
              <a:lumOff val="60000"/>
            </a:schemeClr>
          </a:solidFill>
        </p:spPr>
        <p:txBody>
          <a:bodyPr wrap="square" rtlCol="0">
            <a:spAutoFit/>
          </a:bodyPr>
          <a:lstStyle/>
          <a:p>
            <a:r>
              <a:rPr lang="fr-FR" sz="1600" b="1" dirty="0">
                <a:solidFill>
                  <a:srgbClr val="FF0000"/>
                </a:solidFill>
                <a:latin typeface="Myriad Pro Cond" panose="020B0506030403020204" pitchFamily="34" charset="0"/>
              </a:rPr>
              <a:t>Saturation des axes et des espaces, vieillissement, </a:t>
            </a:r>
            <a:r>
              <a:rPr lang="fr-FR" sz="1600" b="1" dirty="0" smtClean="0">
                <a:solidFill>
                  <a:srgbClr val="FF0000"/>
                </a:solidFill>
                <a:latin typeface="Myriad Pro Cond" panose="020B0506030403020204" pitchFamily="34" charset="0"/>
              </a:rPr>
              <a:t>transfo. de l’économie, etc.</a:t>
            </a:r>
            <a:endParaRPr lang="fr-FR" sz="1600" b="1" dirty="0">
              <a:solidFill>
                <a:srgbClr val="FF0000"/>
              </a:solidFill>
              <a:latin typeface="Myriad Pro Cond" panose="020B0506030403020204" pitchFamily="34" charset="0"/>
            </a:endParaRPr>
          </a:p>
        </p:txBody>
      </p:sp>
      <p:grpSp>
        <p:nvGrpSpPr>
          <p:cNvPr id="34" name="Groupe 33"/>
          <p:cNvGrpSpPr/>
          <p:nvPr/>
        </p:nvGrpSpPr>
        <p:grpSpPr>
          <a:xfrm>
            <a:off x="7445085" y="1787647"/>
            <a:ext cx="1515616" cy="993874"/>
            <a:chOff x="7445085" y="1787647"/>
            <a:chExt cx="1515616" cy="993874"/>
          </a:xfrm>
        </p:grpSpPr>
        <p:sp>
          <p:nvSpPr>
            <p:cNvPr id="37" name="Ellipse 36"/>
            <p:cNvSpPr/>
            <p:nvPr/>
          </p:nvSpPr>
          <p:spPr>
            <a:xfrm>
              <a:off x="8493880" y="1802738"/>
              <a:ext cx="435141" cy="420957"/>
            </a:xfrm>
            <a:prstGeom prst="ellipse">
              <a:avLst/>
            </a:prstGeom>
            <a:solidFill>
              <a:srgbClr val="ED7D31">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Arc 37"/>
            <p:cNvSpPr/>
            <p:nvPr/>
          </p:nvSpPr>
          <p:spPr>
            <a:xfrm rot="18444158">
              <a:off x="7705956" y="1526776"/>
              <a:ext cx="993874" cy="1515616"/>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4" name="Rectangle 3"/>
          <p:cNvSpPr/>
          <p:nvPr/>
        </p:nvSpPr>
        <p:spPr>
          <a:xfrm>
            <a:off x="6226274" y="1295309"/>
            <a:ext cx="4195894" cy="4837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p:cNvGrpSpPr/>
          <p:nvPr/>
        </p:nvGrpSpPr>
        <p:grpSpPr>
          <a:xfrm>
            <a:off x="5869061" y="1625600"/>
            <a:ext cx="652743" cy="4876472"/>
            <a:chOff x="5869061" y="1543429"/>
            <a:chExt cx="652743" cy="4955665"/>
          </a:xfrm>
        </p:grpSpPr>
        <p:cxnSp>
          <p:nvCxnSpPr>
            <p:cNvPr id="26" name="Connecteur droit 25"/>
            <p:cNvCxnSpPr/>
            <p:nvPr/>
          </p:nvCxnSpPr>
          <p:spPr>
            <a:xfrm flipH="1">
              <a:off x="5903596" y="6177912"/>
              <a:ext cx="5836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204477" y="1543429"/>
              <a:ext cx="0" cy="46430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5869061" y="6129762"/>
              <a:ext cx="652743" cy="369332"/>
            </a:xfrm>
            <a:prstGeom prst="rect">
              <a:avLst/>
            </a:prstGeom>
            <a:noFill/>
          </p:spPr>
          <p:txBody>
            <a:bodyPr wrap="none" rtlCol="0">
              <a:spAutoFit/>
            </a:bodyPr>
            <a:lstStyle/>
            <a:p>
              <a:r>
                <a:rPr lang="fr-FR" b="1" dirty="0" smtClean="0"/>
                <a:t>2018</a:t>
              </a:r>
              <a:endParaRPr lang="fr-FR" b="1" dirty="0"/>
            </a:p>
          </p:txBody>
        </p:sp>
      </p:grpSp>
      <p:sp>
        <p:nvSpPr>
          <p:cNvPr id="17" name="ZoneTexte 16"/>
          <p:cNvSpPr txBox="1"/>
          <p:nvPr/>
        </p:nvSpPr>
        <p:spPr>
          <a:xfrm>
            <a:off x="2253101" y="2493408"/>
            <a:ext cx="2318759" cy="830997"/>
          </a:xfrm>
          <a:prstGeom prst="rect">
            <a:avLst/>
          </a:prstGeom>
          <a:solidFill>
            <a:srgbClr val="FFFFFF">
              <a:alpha val="74902"/>
            </a:srgbClr>
          </a:solidFill>
        </p:spPr>
        <p:txBody>
          <a:bodyPr wrap="square" rtlCol="0">
            <a:spAutoFit/>
          </a:bodyPr>
          <a:lstStyle/>
          <a:p>
            <a:r>
              <a:rPr lang="fr-FR" sz="1600" b="1" dirty="0" smtClean="0">
                <a:latin typeface="Myriad Pro Cond" panose="020B0506030403020204" pitchFamily="34" charset="0"/>
              </a:rPr>
              <a:t>2000</a:t>
            </a:r>
            <a:r>
              <a:rPr lang="fr-FR" sz="1600" dirty="0" smtClean="0">
                <a:latin typeface="Myriad Pro Cond" panose="020B0506030403020204" pitchFamily="34" charset="0"/>
              </a:rPr>
              <a:t> : le flux vers </a:t>
            </a:r>
            <a:r>
              <a:rPr lang="fr-FR" sz="1600" b="1" dirty="0" smtClean="0">
                <a:latin typeface="Myriad Pro Cond" panose="020B0506030403020204" pitchFamily="34" charset="0"/>
              </a:rPr>
              <a:t>l’Allemagne</a:t>
            </a:r>
            <a:r>
              <a:rPr lang="fr-FR" sz="1600" dirty="0" smtClean="0">
                <a:latin typeface="Myriad Pro Cond" panose="020B0506030403020204" pitchFamily="34" charset="0"/>
              </a:rPr>
              <a:t> s’inverse, en lien avec le déclin de l’emploi industriel</a:t>
            </a:r>
            <a:endParaRPr lang="fr-FR" sz="1600" dirty="0">
              <a:latin typeface="Myriad Pro Cond" panose="020B0506030403020204" pitchFamily="34" charset="0"/>
            </a:endParaRPr>
          </a:p>
        </p:txBody>
      </p:sp>
      <p:sp>
        <p:nvSpPr>
          <p:cNvPr id="53" name="ZoneTexte 52"/>
          <p:cNvSpPr txBox="1"/>
          <p:nvPr/>
        </p:nvSpPr>
        <p:spPr>
          <a:xfrm>
            <a:off x="3554964" y="1634267"/>
            <a:ext cx="2201929" cy="584775"/>
          </a:xfrm>
          <a:prstGeom prst="rect">
            <a:avLst/>
          </a:prstGeom>
          <a:solidFill>
            <a:srgbClr val="FFFFFF">
              <a:alpha val="74902"/>
            </a:srgbClr>
          </a:solidFill>
        </p:spPr>
        <p:txBody>
          <a:bodyPr wrap="square" rtlCol="0">
            <a:spAutoFit/>
          </a:bodyPr>
          <a:lstStyle/>
          <a:p>
            <a:r>
              <a:rPr lang="fr-FR" sz="1600" b="1" dirty="0" smtClean="0">
                <a:latin typeface="Myriad Pro Cond" panose="020B0506030403020204" pitchFamily="34" charset="0"/>
              </a:rPr>
              <a:t>2018</a:t>
            </a:r>
            <a:r>
              <a:rPr lang="fr-FR" sz="1600" dirty="0" smtClean="0">
                <a:latin typeface="Myriad Pro Cond" panose="020B0506030403020204" pitchFamily="34" charset="0"/>
              </a:rPr>
              <a:t> : </a:t>
            </a:r>
            <a:r>
              <a:rPr lang="fr-FR" sz="1600" dirty="0">
                <a:latin typeface="Myriad Pro Cond" panose="020B0506030403020204" pitchFamily="34" charset="0"/>
              </a:rPr>
              <a:t>l</a:t>
            </a:r>
            <a:r>
              <a:rPr lang="fr-FR" sz="1600" dirty="0" smtClean="0">
                <a:latin typeface="Myriad Pro Cond" panose="020B0506030403020204" pitchFamily="34" charset="0"/>
              </a:rPr>
              <a:t>e flux vers </a:t>
            </a:r>
            <a:r>
              <a:rPr lang="fr-FR" sz="1600" b="1" dirty="0" smtClean="0">
                <a:latin typeface="Myriad Pro Cond" panose="020B0506030403020204" pitchFamily="34" charset="0"/>
              </a:rPr>
              <a:t>l’Allemagne</a:t>
            </a:r>
            <a:r>
              <a:rPr lang="fr-FR" sz="1600" dirty="0" smtClean="0">
                <a:latin typeface="Myriad Pro Cond" panose="020B0506030403020204" pitchFamily="34" charset="0"/>
              </a:rPr>
              <a:t> se retourne… jusqu’à quand ?</a:t>
            </a:r>
            <a:endParaRPr lang="fr-FR" sz="1600" dirty="0">
              <a:latin typeface="Myriad Pro Cond" panose="020B0506030403020204" pitchFamily="34" charset="0"/>
            </a:endParaRPr>
          </a:p>
        </p:txBody>
      </p:sp>
      <p:grpSp>
        <p:nvGrpSpPr>
          <p:cNvPr id="23" name="Groupe 22"/>
          <p:cNvGrpSpPr/>
          <p:nvPr/>
        </p:nvGrpSpPr>
        <p:grpSpPr>
          <a:xfrm>
            <a:off x="3554964" y="3051109"/>
            <a:ext cx="1368760" cy="3582955"/>
            <a:chOff x="3554964" y="3051109"/>
            <a:chExt cx="1368760" cy="3582955"/>
          </a:xfrm>
        </p:grpSpPr>
        <p:sp>
          <p:nvSpPr>
            <p:cNvPr id="13" name="Ellipse 12"/>
            <p:cNvSpPr/>
            <p:nvPr/>
          </p:nvSpPr>
          <p:spPr>
            <a:xfrm>
              <a:off x="4488583" y="4842189"/>
              <a:ext cx="435141" cy="420957"/>
            </a:xfrm>
            <a:prstGeom prst="ellipse">
              <a:avLst/>
            </a:prstGeom>
            <a:solidFill>
              <a:srgbClr val="ED7D31">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Arc 28"/>
            <p:cNvSpPr/>
            <p:nvPr/>
          </p:nvSpPr>
          <p:spPr>
            <a:xfrm>
              <a:off x="3554964" y="3051109"/>
              <a:ext cx="1157133" cy="358295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5" name="Groupe 24"/>
          <p:cNvGrpSpPr/>
          <p:nvPr/>
        </p:nvGrpSpPr>
        <p:grpSpPr>
          <a:xfrm>
            <a:off x="4519034" y="2276669"/>
            <a:ext cx="1824267" cy="5626359"/>
            <a:chOff x="4519034" y="2276669"/>
            <a:chExt cx="1824267" cy="5626359"/>
          </a:xfrm>
        </p:grpSpPr>
        <p:sp>
          <p:nvSpPr>
            <p:cNvPr id="50" name="Ellipse 49"/>
            <p:cNvSpPr/>
            <p:nvPr/>
          </p:nvSpPr>
          <p:spPr>
            <a:xfrm rot="1027568">
              <a:off x="5999254" y="5095946"/>
              <a:ext cx="344047" cy="332832"/>
            </a:xfrm>
            <a:prstGeom prst="ellipse">
              <a:avLst/>
            </a:prstGeom>
            <a:solidFill>
              <a:srgbClr val="ED7D31">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Arc 50"/>
            <p:cNvSpPr/>
            <p:nvPr/>
          </p:nvSpPr>
          <p:spPr>
            <a:xfrm>
              <a:off x="4519034" y="2276669"/>
              <a:ext cx="1668175" cy="5626359"/>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279978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fill="hold"/>
                                        <p:tgtEl>
                                          <p:spTgt spid="34"/>
                                        </p:tgtEl>
                                        <p:attrNameLst>
                                          <p:attrName>ppt_x</p:attrName>
                                        </p:attrNameLst>
                                      </p:cBhvr>
                                      <p:tavLst>
                                        <p:tav tm="0">
                                          <p:val>
                                            <p:strVal val="#ppt_x"/>
                                          </p:val>
                                        </p:tav>
                                        <p:tav tm="100000">
                                          <p:val>
                                            <p:strVal val="#ppt_x"/>
                                          </p:val>
                                        </p:tav>
                                      </p:tavLst>
                                    </p:anim>
                                    <p:anim calcmode="lin" valueType="num">
                                      <p:cBhvr additive="base">
                                        <p:cTn id="5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animBg="1"/>
      <p:bldP spid="7" grpId="0" animBg="1"/>
      <p:bldP spid="20" grpId="0" animBg="1"/>
      <p:bldP spid="4" grpId="0" animBg="1"/>
      <p:bldP spid="17"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e 38"/>
          <p:cNvGrpSpPr/>
          <p:nvPr/>
        </p:nvGrpSpPr>
        <p:grpSpPr>
          <a:xfrm>
            <a:off x="306709" y="863178"/>
            <a:ext cx="11663833" cy="5391420"/>
            <a:chOff x="304647" y="864077"/>
            <a:chExt cx="11663833" cy="5391420"/>
          </a:xfrm>
        </p:grpSpPr>
        <p:grpSp>
          <p:nvGrpSpPr>
            <p:cNvPr id="40" name="Groupe 39"/>
            <p:cNvGrpSpPr/>
            <p:nvPr/>
          </p:nvGrpSpPr>
          <p:grpSpPr>
            <a:xfrm>
              <a:off x="6024880" y="1390235"/>
              <a:ext cx="5943600" cy="4786568"/>
              <a:chOff x="6024880" y="1390235"/>
              <a:chExt cx="5943600" cy="4681136"/>
            </a:xfrm>
          </p:grpSpPr>
          <p:sp>
            <p:nvSpPr>
              <p:cNvPr id="47" name="Rectangle 46"/>
              <p:cNvSpPr/>
              <p:nvPr/>
            </p:nvSpPr>
            <p:spPr>
              <a:xfrm>
                <a:off x="6195433" y="1390235"/>
                <a:ext cx="5773047" cy="4681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p:cNvSpPr/>
              <p:nvPr/>
            </p:nvSpPr>
            <p:spPr>
              <a:xfrm>
                <a:off x="6024880" y="5884594"/>
                <a:ext cx="400193" cy="186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1" name="Groupe 40"/>
            <p:cNvGrpSpPr/>
            <p:nvPr/>
          </p:nvGrpSpPr>
          <p:grpSpPr>
            <a:xfrm>
              <a:off x="304647" y="864077"/>
              <a:ext cx="11197898" cy="5391420"/>
              <a:chOff x="279398" y="864077"/>
              <a:chExt cx="11197898" cy="5391420"/>
            </a:xfrm>
          </p:grpSpPr>
          <p:sp>
            <p:nvSpPr>
              <p:cNvPr id="42" name="Rectangle 41"/>
              <p:cNvSpPr/>
              <p:nvPr/>
            </p:nvSpPr>
            <p:spPr>
              <a:xfrm>
                <a:off x="10048568" y="1390235"/>
                <a:ext cx="1428728" cy="2110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 name="Image 42"/>
              <p:cNvPicPr>
                <a:picLocks noChangeAspect="1"/>
              </p:cNvPicPr>
              <p:nvPr/>
            </p:nvPicPr>
            <p:blipFill>
              <a:blip r:embed="rId3"/>
              <a:stretch>
                <a:fillRect/>
              </a:stretch>
            </p:blipFill>
            <p:spPr>
              <a:xfrm>
                <a:off x="968308" y="964176"/>
                <a:ext cx="9235761" cy="5291321"/>
              </a:xfrm>
              <a:prstGeom prst="rect">
                <a:avLst/>
              </a:prstGeom>
            </p:spPr>
          </p:pic>
          <p:sp>
            <p:nvSpPr>
              <p:cNvPr id="46" name="ZoneTexte 45"/>
              <p:cNvSpPr txBox="1"/>
              <p:nvPr/>
            </p:nvSpPr>
            <p:spPr>
              <a:xfrm>
                <a:off x="279398" y="864077"/>
                <a:ext cx="10988370" cy="369332"/>
              </a:xfrm>
              <a:prstGeom prst="rect">
                <a:avLst/>
              </a:prstGeom>
              <a:solidFill>
                <a:schemeClr val="bg1"/>
              </a:solidFill>
            </p:spPr>
            <p:txBody>
              <a:bodyPr wrap="square" rtlCol="0">
                <a:spAutoFit/>
              </a:bodyPr>
              <a:lstStyle/>
              <a:p>
                <a:r>
                  <a:rPr lang="fr-FR" b="1" dirty="0" smtClean="0"/>
                  <a:t>Zoom sur l’Allemagne : après 2018, le flux repart à la baisse selon la </a:t>
                </a:r>
                <a:r>
                  <a:rPr lang="fr-FR" b="1" dirty="0" err="1" smtClean="0"/>
                  <a:t>Bundesagentur</a:t>
                </a:r>
                <a:r>
                  <a:rPr lang="fr-FR" b="1" dirty="0" smtClean="0"/>
                  <a:t> </a:t>
                </a:r>
                <a:r>
                  <a:rPr lang="fr-FR" b="1" dirty="0" err="1" smtClean="0"/>
                  <a:t>für</a:t>
                </a:r>
                <a:r>
                  <a:rPr lang="fr-FR" b="1" dirty="0" smtClean="0"/>
                  <a:t> </a:t>
                </a:r>
                <a:r>
                  <a:rPr lang="fr-FR" b="1" dirty="0" err="1" smtClean="0"/>
                  <a:t>Arbeit</a:t>
                </a:r>
                <a:r>
                  <a:rPr lang="fr-FR" b="1" dirty="0" smtClean="0"/>
                  <a:t> (BA)</a:t>
                </a:r>
                <a:endParaRPr lang="fr-FR" b="1" dirty="0"/>
              </a:p>
            </p:txBody>
          </p:sp>
        </p:grpSp>
      </p:grpSp>
      <p:sp>
        <p:nvSpPr>
          <p:cNvPr id="5" name="Rectangle 4"/>
          <p:cNvSpPr/>
          <p:nvPr/>
        </p:nvSpPr>
        <p:spPr>
          <a:xfrm>
            <a:off x="-368710" y="-103239"/>
            <a:ext cx="12742607" cy="7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ctrTitle"/>
          </p:nvPr>
        </p:nvSpPr>
        <p:spPr>
          <a:xfrm>
            <a:off x="279400" y="-12742"/>
            <a:ext cx="9144000" cy="513539"/>
          </a:xfrm>
          <a:noFill/>
        </p:spPr>
        <p:txBody>
          <a:bodyPr>
            <a:normAutofit/>
          </a:bodyPr>
          <a:lstStyle/>
          <a:p>
            <a:pPr algn="l"/>
            <a:r>
              <a:rPr lang="fr-FR" sz="2000" b="1" dirty="0" smtClean="0">
                <a:solidFill>
                  <a:schemeClr val="bg1"/>
                </a:solidFill>
                <a:latin typeface="+mn-lt"/>
              </a:rPr>
              <a:t>Des marchés du travail transfrontalier qui se transforment rapidement (2/2)</a:t>
            </a:r>
            <a:endParaRPr lang="fr-FR" sz="1600" dirty="0">
              <a:solidFill>
                <a:schemeClr val="bg1"/>
              </a:solidFill>
            </a:endParaRPr>
          </a:p>
        </p:txBody>
      </p:sp>
      <p:sp>
        <p:nvSpPr>
          <p:cNvPr id="9" name="Espace réservé du numéro de diapositive 3"/>
          <p:cNvSpPr txBox="1">
            <a:spLocks/>
          </p:cNvSpPr>
          <p:nvPr/>
        </p:nvSpPr>
        <p:spPr>
          <a:xfrm>
            <a:off x="11769212" y="6474334"/>
            <a:ext cx="43999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F04BC0-8250-470F-B0C3-1C6DE5880F8D}" type="slidenum">
              <a:rPr lang="fr-FR" smtClean="0"/>
              <a:pPr/>
              <a:t>4</a:t>
            </a:fld>
            <a:endParaRPr lang="fr-FR"/>
          </a:p>
        </p:txBody>
      </p:sp>
      <p:sp>
        <p:nvSpPr>
          <p:cNvPr id="10" name="ZoneTexte 9"/>
          <p:cNvSpPr txBox="1"/>
          <p:nvPr/>
        </p:nvSpPr>
        <p:spPr>
          <a:xfrm>
            <a:off x="161149" y="6387105"/>
            <a:ext cx="11277317" cy="400110"/>
          </a:xfrm>
          <a:prstGeom prst="rect">
            <a:avLst/>
          </a:prstGeom>
          <a:noFill/>
        </p:spPr>
        <p:txBody>
          <a:bodyPr wrap="square" rtlCol="0">
            <a:spAutoFit/>
          </a:bodyPr>
          <a:lstStyle/>
          <a:p>
            <a:r>
              <a:rPr lang="fr-FR" sz="1000" dirty="0" smtClean="0">
                <a:solidFill>
                  <a:schemeClr val="bg1">
                    <a:lumMod val="50000"/>
                  </a:schemeClr>
                </a:solidFill>
              </a:rPr>
              <a:t>Source : INSEE, Résultats harmonisés du recensement de la population 1968-2018 ; </a:t>
            </a:r>
            <a:r>
              <a:rPr lang="fr-FR" sz="1000" dirty="0" err="1" smtClean="0">
                <a:solidFill>
                  <a:schemeClr val="bg1">
                    <a:lumMod val="50000"/>
                  </a:schemeClr>
                </a:solidFill>
              </a:rPr>
              <a:t>Bundesagentur</a:t>
            </a:r>
            <a:r>
              <a:rPr lang="fr-FR" sz="1000" dirty="0" smtClean="0">
                <a:solidFill>
                  <a:schemeClr val="bg1">
                    <a:lumMod val="50000"/>
                  </a:schemeClr>
                </a:solidFill>
              </a:rPr>
              <a:t> </a:t>
            </a:r>
            <a:r>
              <a:rPr lang="fr-FR" sz="1000" dirty="0" err="1" smtClean="0">
                <a:solidFill>
                  <a:schemeClr val="bg1">
                    <a:lumMod val="50000"/>
                  </a:schemeClr>
                </a:solidFill>
              </a:rPr>
              <a:t>für</a:t>
            </a:r>
            <a:r>
              <a:rPr lang="fr-FR" sz="1000" dirty="0" smtClean="0">
                <a:solidFill>
                  <a:schemeClr val="bg1">
                    <a:lumMod val="50000"/>
                  </a:schemeClr>
                </a:solidFill>
              </a:rPr>
              <a:t> </a:t>
            </a:r>
            <a:r>
              <a:rPr lang="fr-FR" sz="1000" dirty="0" err="1" smtClean="0">
                <a:solidFill>
                  <a:schemeClr val="bg1">
                    <a:lumMod val="50000"/>
                  </a:schemeClr>
                </a:solidFill>
              </a:rPr>
              <a:t>Arbeit</a:t>
            </a:r>
            <a:r>
              <a:rPr lang="fr-FR" sz="1000" dirty="0" smtClean="0">
                <a:solidFill>
                  <a:schemeClr val="bg1">
                    <a:lumMod val="50000"/>
                  </a:schemeClr>
                </a:solidFill>
              </a:rPr>
              <a:t>, frontaliers travaillant en Allemagne dans les Länder de Sarre, Rhénanie-Palatinat et Bade-Wurtemberg.</a:t>
            </a:r>
          </a:p>
          <a:p>
            <a:r>
              <a:rPr lang="fr-FR" sz="1000" dirty="0" smtClean="0">
                <a:solidFill>
                  <a:schemeClr val="bg1">
                    <a:lumMod val="50000"/>
                  </a:schemeClr>
                </a:solidFill>
              </a:rPr>
              <a:t>Réalisation et projections : Service des Actions Européennes et Transfrontalières, Conseil Régional Grand Est, 2022</a:t>
            </a:r>
          </a:p>
        </p:txBody>
      </p:sp>
      <p:sp>
        <p:nvSpPr>
          <p:cNvPr id="35" name="Rectangle 34"/>
          <p:cNvSpPr/>
          <p:nvPr/>
        </p:nvSpPr>
        <p:spPr>
          <a:xfrm>
            <a:off x="6186437" y="1395896"/>
            <a:ext cx="4152552" cy="4785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p:cNvGrpSpPr/>
          <p:nvPr/>
        </p:nvGrpSpPr>
        <p:grpSpPr>
          <a:xfrm>
            <a:off x="5869061" y="1625600"/>
            <a:ext cx="652743" cy="4876472"/>
            <a:chOff x="5869061" y="1543429"/>
            <a:chExt cx="652743" cy="4955665"/>
          </a:xfrm>
        </p:grpSpPr>
        <p:cxnSp>
          <p:nvCxnSpPr>
            <p:cNvPr id="26" name="Connecteur droit 25"/>
            <p:cNvCxnSpPr/>
            <p:nvPr/>
          </p:nvCxnSpPr>
          <p:spPr>
            <a:xfrm flipH="1">
              <a:off x="5903596" y="6177912"/>
              <a:ext cx="5836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204477" y="1543429"/>
              <a:ext cx="0" cy="46430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5869061" y="6129762"/>
              <a:ext cx="652743" cy="369332"/>
            </a:xfrm>
            <a:prstGeom prst="rect">
              <a:avLst/>
            </a:prstGeom>
            <a:noFill/>
          </p:spPr>
          <p:txBody>
            <a:bodyPr wrap="none" rtlCol="0">
              <a:spAutoFit/>
            </a:bodyPr>
            <a:lstStyle/>
            <a:p>
              <a:r>
                <a:rPr lang="fr-FR" b="1" dirty="0" smtClean="0"/>
                <a:t>2018</a:t>
              </a:r>
              <a:endParaRPr lang="fr-FR" b="1" dirty="0"/>
            </a:p>
          </p:txBody>
        </p:sp>
      </p:grpSp>
      <p:sp>
        <p:nvSpPr>
          <p:cNvPr id="17" name="ZoneTexte 16"/>
          <p:cNvSpPr txBox="1"/>
          <p:nvPr/>
        </p:nvSpPr>
        <p:spPr>
          <a:xfrm>
            <a:off x="2253101" y="2493408"/>
            <a:ext cx="2318759" cy="830997"/>
          </a:xfrm>
          <a:prstGeom prst="rect">
            <a:avLst/>
          </a:prstGeom>
          <a:solidFill>
            <a:srgbClr val="FFFFFF">
              <a:alpha val="74902"/>
            </a:srgbClr>
          </a:solidFill>
        </p:spPr>
        <p:txBody>
          <a:bodyPr wrap="square" rtlCol="0">
            <a:spAutoFit/>
          </a:bodyPr>
          <a:lstStyle/>
          <a:p>
            <a:r>
              <a:rPr lang="fr-FR" sz="1600" b="1" dirty="0" smtClean="0">
                <a:latin typeface="Myriad Pro Cond" panose="020B0506030403020204" pitchFamily="34" charset="0"/>
              </a:rPr>
              <a:t>2000</a:t>
            </a:r>
            <a:r>
              <a:rPr lang="fr-FR" sz="1600" dirty="0" smtClean="0">
                <a:latin typeface="Myriad Pro Cond" panose="020B0506030403020204" pitchFamily="34" charset="0"/>
              </a:rPr>
              <a:t> : le flux vers </a:t>
            </a:r>
            <a:r>
              <a:rPr lang="fr-FR" sz="1600" b="1" dirty="0" smtClean="0">
                <a:latin typeface="Myriad Pro Cond" panose="020B0506030403020204" pitchFamily="34" charset="0"/>
              </a:rPr>
              <a:t>l’Allemagne</a:t>
            </a:r>
            <a:r>
              <a:rPr lang="fr-FR" sz="1600" dirty="0" smtClean="0">
                <a:latin typeface="Myriad Pro Cond" panose="020B0506030403020204" pitchFamily="34" charset="0"/>
              </a:rPr>
              <a:t> s’inverse, en lien avec le déclin de l’emploi industriel</a:t>
            </a:r>
            <a:endParaRPr lang="fr-FR" sz="1600" dirty="0">
              <a:latin typeface="Myriad Pro Cond" panose="020B0506030403020204" pitchFamily="34" charset="0"/>
            </a:endParaRPr>
          </a:p>
        </p:txBody>
      </p:sp>
      <p:sp>
        <p:nvSpPr>
          <p:cNvPr id="53" name="ZoneTexte 52"/>
          <p:cNvSpPr txBox="1"/>
          <p:nvPr/>
        </p:nvSpPr>
        <p:spPr>
          <a:xfrm>
            <a:off x="3554964" y="1634267"/>
            <a:ext cx="2201929" cy="584775"/>
          </a:xfrm>
          <a:prstGeom prst="rect">
            <a:avLst/>
          </a:prstGeom>
          <a:solidFill>
            <a:srgbClr val="FFFFFF">
              <a:alpha val="74902"/>
            </a:srgbClr>
          </a:solidFill>
        </p:spPr>
        <p:txBody>
          <a:bodyPr wrap="square" rtlCol="0">
            <a:spAutoFit/>
          </a:bodyPr>
          <a:lstStyle/>
          <a:p>
            <a:r>
              <a:rPr lang="fr-FR" sz="1600" b="1" dirty="0" smtClean="0">
                <a:latin typeface="Myriad Pro Cond" panose="020B0506030403020204" pitchFamily="34" charset="0"/>
              </a:rPr>
              <a:t>2018</a:t>
            </a:r>
            <a:r>
              <a:rPr lang="fr-FR" sz="1600" dirty="0" smtClean="0">
                <a:latin typeface="Myriad Pro Cond" panose="020B0506030403020204" pitchFamily="34" charset="0"/>
              </a:rPr>
              <a:t> : </a:t>
            </a:r>
            <a:r>
              <a:rPr lang="fr-FR" sz="1600" dirty="0">
                <a:latin typeface="Myriad Pro Cond" panose="020B0506030403020204" pitchFamily="34" charset="0"/>
              </a:rPr>
              <a:t>l</a:t>
            </a:r>
            <a:r>
              <a:rPr lang="fr-FR" sz="1600" dirty="0" smtClean="0">
                <a:latin typeface="Myriad Pro Cond" panose="020B0506030403020204" pitchFamily="34" charset="0"/>
              </a:rPr>
              <a:t>e flux vers </a:t>
            </a:r>
            <a:r>
              <a:rPr lang="fr-FR" sz="1600" b="1" dirty="0" smtClean="0">
                <a:latin typeface="Myriad Pro Cond" panose="020B0506030403020204" pitchFamily="34" charset="0"/>
              </a:rPr>
              <a:t>l’Allemagne</a:t>
            </a:r>
            <a:r>
              <a:rPr lang="fr-FR" sz="1600" dirty="0" smtClean="0">
                <a:latin typeface="Myriad Pro Cond" panose="020B0506030403020204" pitchFamily="34" charset="0"/>
              </a:rPr>
              <a:t> se retourne… jusqu’à quand ?</a:t>
            </a:r>
            <a:endParaRPr lang="fr-FR" sz="1600" dirty="0">
              <a:latin typeface="Myriad Pro Cond" panose="020B0506030403020204" pitchFamily="34" charset="0"/>
            </a:endParaRPr>
          </a:p>
        </p:txBody>
      </p:sp>
      <p:grpSp>
        <p:nvGrpSpPr>
          <p:cNvPr id="23" name="Groupe 22"/>
          <p:cNvGrpSpPr/>
          <p:nvPr/>
        </p:nvGrpSpPr>
        <p:grpSpPr>
          <a:xfrm>
            <a:off x="3554964" y="3051109"/>
            <a:ext cx="1368760" cy="3582955"/>
            <a:chOff x="3554964" y="3051109"/>
            <a:chExt cx="1368760" cy="3582955"/>
          </a:xfrm>
        </p:grpSpPr>
        <p:sp>
          <p:nvSpPr>
            <p:cNvPr id="13" name="Ellipse 12"/>
            <p:cNvSpPr/>
            <p:nvPr/>
          </p:nvSpPr>
          <p:spPr>
            <a:xfrm>
              <a:off x="4488583" y="4842189"/>
              <a:ext cx="435141" cy="420957"/>
            </a:xfrm>
            <a:prstGeom prst="ellipse">
              <a:avLst/>
            </a:prstGeom>
            <a:solidFill>
              <a:srgbClr val="ED7D31">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Arc 28"/>
            <p:cNvSpPr/>
            <p:nvPr/>
          </p:nvSpPr>
          <p:spPr>
            <a:xfrm>
              <a:off x="3554964" y="3051109"/>
              <a:ext cx="1157133" cy="358295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5" name="Groupe 24"/>
          <p:cNvGrpSpPr/>
          <p:nvPr/>
        </p:nvGrpSpPr>
        <p:grpSpPr>
          <a:xfrm>
            <a:off x="4519034" y="2276669"/>
            <a:ext cx="1824267" cy="5626359"/>
            <a:chOff x="4519034" y="2276669"/>
            <a:chExt cx="1824267" cy="5626359"/>
          </a:xfrm>
        </p:grpSpPr>
        <p:sp>
          <p:nvSpPr>
            <p:cNvPr id="50" name="Ellipse 49"/>
            <p:cNvSpPr/>
            <p:nvPr/>
          </p:nvSpPr>
          <p:spPr>
            <a:xfrm rot="1027568">
              <a:off x="5999254" y="5095946"/>
              <a:ext cx="344047" cy="332832"/>
            </a:xfrm>
            <a:prstGeom prst="ellipse">
              <a:avLst/>
            </a:prstGeom>
            <a:solidFill>
              <a:srgbClr val="ED7D31">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Arc 50"/>
            <p:cNvSpPr/>
            <p:nvPr/>
          </p:nvSpPr>
          <p:spPr>
            <a:xfrm>
              <a:off x="4519034" y="2276669"/>
              <a:ext cx="1668175" cy="5626359"/>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59895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5455092" y="1547824"/>
            <a:ext cx="6660790" cy="5175358"/>
            <a:chOff x="5496700" y="27783"/>
            <a:chExt cx="6660790" cy="5175358"/>
          </a:xfrm>
        </p:grpSpPr>
        <p:grpSp>
          <p:nvGrpSpPr>
            <p:cNvPr id="6" name="Groupe 5"/>
            <p:cNvGrpSpPr/>
            <p:nvPr/>
          </p:nvGrpSpPr>
          <p:grpSpPr>
            <a:xfrm>
              <a:off x="5496700" y="27783"/>
              <a:ext cx="6660790" cy="5175358"/>
              <a:chOff x="5496700" y="27783"/>
              <a:chExt cx="6660790" cy="5175358"/>
            </a:xfrm>
          </p:grpSpPr>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6700" y="27783"/>
                <a:ext cx="6499508" cy="5175358"/>
              </a:xfrm>
              <a:prstGeom prst="rect">
                <a:avLst/>
              </a:prstGeom>
            </p:spPr>
          </p:pic>
          <p:sp>
            <p:nvSpPr>
              <p:cNvPr id="30" name="ZoneTexte 29"/>
              <p:cNvSpPr txBox="1"/>
              <p:nvPr/>
            </p:nvSpPr>
            <p:spPr>
              <a:xfrm>
                <a:off x="10071510" y="601117"/>
                <a:ext cx="887807" cy="461665"/>
              </a:xfrm>
              <a:prstGeom prst="rect">
                <a:avLst/>
              </a:prstGeom>
              <a:noFill/>
            </p:spPr>
            <p:txBody>
              <a:bodyPr wrap="none" rtlCol="0">
                <a:spAutoFit/>
              </a:bodyPr>
              <a:lstStyle/>
              <a:p>
                <a:r>
                  <a:rPr lang="fr-FR" sz="1200" dirty="0" smtClean="0">
                    <a:solidFill>
                      <a:schemeClr val="bg1">
                        <a:lumMod val="50000"/>
                      </a:schemeClr>
                    </a:solidFill>
                    <a:latin typeface="Myriad Pro" panose="020B0503030403020204" pitchFamily="34" charset="0"/>
                  </a:rPr>
                  <a:t>Rhénanie-</a:t>
                </a:r>
              </a:p>
              <a:p>
                <a:r>
                  <a:rPr lang="fr-FR" sz="1200" dirty="0" smtClean="0">
                    <a:solidFill>
                      <a:schemeClr val="bg1">
                        <a:lumMod val="50000"/>
                      </a:schemeClr>
                    </a:solidFill>
                    <a:latin typeface="Myriad Pro" panose="020B0503030403020204" pitchFamily="34" charset="0"/>
                  </a:rPr>
                  <a:t>Palatinat</a:t>
                </a:r>
                <a:endParaRPr lang="fr-FR" sz="1200" dirty="0">
                  <a:solidFill>
                    <a:schemeClr val="bg1">
                      <a:lumMod val="50000"/>
                    </a:schemeClr>
                  </a:solidFill>
                  <a:latin typeface="Myriad Pro" panose="020B0503030403020204" pitchFamily="34" charset="0"/>
                </a:endParaRPr>
              </a:p>
            </p:txBody>
          </p:sp>
          <p:sp>
            <p:nvSpPr>
              <p:cNvPr id="32" name="ZoneTexte 31"/>
              <p:cNvSpPr txBox="1"/>
              <p:nvPr/>
            </p:nvSpPr>
            <p:spPr>
              <a:xfrm>
                <a:off x="9184474" y="2861853"/>
                <a:ext cx="758669" cy="276999"/>
              </a:xfrm>
              <a:prstGeom prst="rect">
                <a:avLst/>
              </a:prstGeom>
              <a:noFill/>
            </p:spPr>
            <p:txBody>
              <a:bodyPr wrap="none" rtlCol="0">
                <a:spAutoFit/>
              </a:bodyPr>
              <a:lstStyle/>
              <a:p>
                <a:r>
                  <a:rPr lang="fr-FR" sz="1200" dirty="0" smtClean="0">
                    <a:solidFill>
                      <a:schemeClr val="bg1">
                        <a:lumMod val="50000"/>
                      </a:schemeClr>
                    </a:solidFill>
                    <a:latin typeface="Myriad Pro" panose="020B0503030403020204" pitchFamily="34" charset="0"/>
                  </a:rPr>
                  <a:t>Lorraine</a:t>
                </a:r>
                <a:endParaRPr lang="fr-FR" sz="1200" dirty="0">
                  <a:solidFill>
                    <a:schemeClr val="bg1">
                      <a:lumMod val="50000"/>
                    </a:schemeClr>
                  </a:solidFill>
                  <a:latin typeface="Myriad Pro" panose="020B0503030403020204" pitchFamily="34" charset="0"/>
                </a:endParaRPr>
              </a:p>
            </p:txBody>
          </p:sp>
          <p:sp>
            <p:nvSpPr>
              <p:cNvPr id="34" name="ZoneTexte 33"/>
              <p:cNvSpPr txBox="1"/>
              <p:nvPr/>
            </p:nvSpPr>
            <p:spPr>
              <a:xfrm>
                <a:off x="11100534" y="2752191"/>
                <a:ext cx="1056956" cy="461665"/>
              </a:xfrm>
              <a:prstGeom prst="rect">
                <a:avLst/>
              </a:prstGeom>
              <a:noFill/>
            </p:spPr>
            <p:txBody>
              <a:bodyPr wrap="none" rtlCol="0">
                <a:spAutoFit/>
              </a:bodyPr>
              <a:lstStyle/>
              <a:p>
                <a:r>
                  <a:rPr lang="fr-FR" sz="1200" dirty="0" smtClean="0">
                    <a:solidFill>
                      <a:schemeClr val="bg1">
                        <a:lumMod val="50000"/>
                      </a:schemeClr>
                    </a:solidFill>
                    <a:latin typeface="Myriad Pro" panose="020B0503030403020204" pitchFamily="34" charset="0"/>
                  </a:rPr>
                  <a:t>Bade-</a:t>
                </a:r>
              </a:p>
              <a:p>
                <a:r>
                  <a:rPr lang="fr-FR" sz="1200" dirty="0" smtClean="0">
                    <a:solidFill>
                      <a:schemeClr val="bg1">
                        <a:lumMod val="50000"/>
                      </a:schemeClr>
                    </a:solidFill>
                    <a:latin typeface="Myriad Pro" panose="020B0503030403020204" pitchFamily="34" charset="0"/>
                  </a:rPr>
                  <a:t>Wurtemberg</a:t>
                </a:r>
                <a:endParaRPr lang="fr-FR" sz="1200" dirty="0">
                  <a:solidFill>
                    <a:schemeClr val="bg1">
                      <a:lumMod val="50000"/>
                    </a:schemeClr>
                  </a:solidFill>
                  <a:latin typeface="Myriad Pro" panose="020B0503030403020204" pitchFamily="34" charset="0"/>
                </a:endParaRPr>
              </a:p>
            </p:txBody>
          </p:sp>
          <p:sp>
            <p:nvSpPr>
              <p:cNvPr id="35" name="ZoneTexte 34"/>
              <p:cNvSpPr txBox="1"/>
              <p:nvPr/>
            </p:nvSpPr>
            <p:spPr>
              <a:xfrm>
                <a:off x="7716872" y="2786102"/>
                <a:ext cx="1068882" cy="461665"/>
              </a:xfrm>
              <a:prstGeom prst="rect">
                <a:avLst/>
              </a:prstGeom>
              <a:noFill/>
            </p:spPr>
            <p:txBody>
              <a:bodyPr wrap="none" rtlCol="0">
                <a:spAutoFit/>
              </a:bodyPr>
              <a:lstStyle/>
              <a:p>
                <a:r>
                  <a:rPr lang="fr-FR" sz="1200" dirty="0" smtClean="0">
                    <a:solidFill>
                      <a:schemeClr val="bg1">
                        <a:lumMod val="50000"/>
                      </a:schemeClr>
                    </a:solidFill>
                    <a:latin typeface="Myriad Pro" panose="020B0503030403020204" pitchFamily="34" charset="0"/>
                  </a:rPr>
                  <a:t>Champagne-</a:t>
                </a:r>
              </a:p>
              <a:p>
                <a:pPr algn="ctr"/>
                <a:r>
                  <a:rPr lang="fr-FR" sz="1200" dirty="0" smtClean="0">
                    <a:solidFill>
                      <a:schemeClr val="bg1">
                        <a:lumMod val="50000"/>
                      </a:schemeClr>
                    </a:solidFill>
                    <a:latin typeface="Myriad Pro" panose="020B0503030403020204" pitchFamily="34" charset="0"/>
                  </a:rPr>
                  <a:t>Ardenne</a:t>
                </a:r>
                <a:endParaRPr lang="fr-FR" sz="1200" dirty="0">
                  <a:solidFill>
                    <a:schemeClr val="bg1">
                      <a:lumMod val="50000"/>
                    </a:schemeClr>
                  </a:solidFill>
                  <a:latin typeface="Myriad Pro" panose="020B0503030403020204" pitchFamily="34" charset="0"/>
                </a:endParaRPr>
              </a:p>
            </p:txBody>
          </p:sp>
          <p:sp>
            <p:nvSpPr>
              <p:cNvPr id="36" name="ZoneTexte 35"/>
              <p:cNvSpPr txBox="1"/>
              <p:nvPr/>
            </p:nvSpPr>
            <p:spPr>
              <a:xfrm>
                <a:off x="10385936" y="3384174"/>
                <a:ext cx="624530" cy="276999"/>
              </a:xfrm>
              <a:prstGeom prst="rect">
                <a:avLst/>
              </a:prstGeom>
              <a:noFill/>
            </p:spPr>
            <p:txBody>
              <a:bodyPr wrap="none" rtlCol="0">
                <a:spAutoFit/>
              </a:bodyPr>
              <a:lstStyle/>
              <a:p>
                <a:r>
                  <a:rPr lang="fr-FR" sz="1200" dirty="0" smtClean="0">
                    <a:solidFill>
                      <a:schemeClr val="bg1">
                        <a:lumMod val="50000"/>
                      </a:schemeClr>
                    </a:solidFill>
                    <a:latin typeface="Myriad Pro" panose="020B0503030403020204" pitchFamily="34" charset="0"/>
                  </a:rPr>
                  <a:t>Alsace</a:t>
                </a:r>
                <a:endParaRPr lang="fr-FR" sz="1200" dirty="0">
                  <a:solidFill>
                    <a:schemeClr val="bg1">
                      <a:lumMod val="50000"/>
                    </a:schemeClr>
                  </a:solidFill>
                  <a:latin typeface="Myriad Pro" panose="020B0503030403020204" pitchFamily="34" charset="0"/>
                </a:endParaRPr>
              </a:p>
            </p:txBody>
          </p:sp>
        </p:grpSp>
        <p:sp>
          <p:nvSpPr>
            <p:cNvPr id="31" name="ZoneTexte 30"/>
            <p:cNvSpPr txBox="1"/>
            <p:nvPr/>
          </p:nvSpPr>
          <p:spPr>
            <a:xfrm>
              <a:off x="10151256" y="1867460"/>
              <a:ext cx="546945" cy="276999"/>
            </a:xfrm>
            <a:prstGeom prst="rect">
              <a:avLst/>
            </a:prstGeom>
            <a:noFill/>
          </p:spPr>
          <p:txBody>
            <a:bodyPr wrap="none" rtlCol="0">
              <a:spAutoFit/>
            </a:bodyPr>
            <a:lstStyle/>
            <a:p>
              <a:r>
                <a:rPr lang="fr-FR" sz="1200" dirty="0" smtClean="0">
                  <a:solidFill>
                    <a:schemeClr val="bg1">
                      <a:lumMod val="50000"/>
                    </a:schemeClr>
                  </a:solidFill>
                  <a:latin typeface="Myriad Pro" panose="020B0503030403020204" pitchFamily="34" charset="0"/>
                </a:rPr>
                <a:t>Sarre</a:t>
              </a:r>
              <a:endParaRPr lang="fr-FR" sz="1200" dirty="0">
                <a:solidFill>
                  <a:schemeClr val="bg1">
                    <a:lumMod val="50000"/>
                  </a:schemeClr>
                </a:solidFill>
                <a:latin typeface="Myriad Pro" panose="020B0503030403020204" pitchFamily="34" charset="0"/>
              </a:endParaRPr>
            </a:p>
          </p:txBody>
        </p:sp>
      </p:grpSp>
      <mc:AlternateContent xmlns:mc="http://schemas.openxmlformats.org/markup-compatibility/2006" xmlns:a14="http://schemas.microsoft.com/office/drawing/2010/main">
        <mc:Choice Requires="a14">
          <p:sp>
            <p:nvSpPr>
              <p:cNvPr id="4" name="ZoneTexte 3"/>
              <p:cNvSpPr txBox="1"/>
              <p:nvPr/>
            </p:nvSpPr>
            <p:spPr>
              <a:xfrm>
                <a:off x="106489" y="858749"/>
                <a:ext cx="5693062" cy="3200876"/>
              </a:xfrm>
              <a:prstGeom prst="rect">
                <a:avLst/>
              </a:prstGeom>
              <a:noFill/>
            </p:spPr>
            <p:txBody>
              <a:bodyPr wrap="square" rtlCol="0">
                <a:spAutoFit/>
              </a:bodyPr>
              <a:lstStyle/>
              <a:p>
                <a:r>
                  <a:rPr lang="fr-FR" sz="2000" b="1" dirty="0" smtClean="0">
                    <a:sym typeface="Wingdings" panose="05000000000000000000" pitchFamily="2" charset="2"/>
                  </a:rPr>
                  <a:t>Le Grand Est </a:t>
                </a:r>
                <a:r>
                  <a:rPr lang="fr-FR" sz="2000" b="1" dirty="0" err="1" smtClean="0">
                    <a:sym typeface="Wingdings" panose="05000000000000000000" pitchFamily="2" charset="2"/>
                  </a:rPr>
                  <a:t>est</a:t>
                </a:r>
                <a:r>
                  <a:rPr lang="fr-FR" sz="2000" b="1" dirty="0" smtClean="0">
                    <a:sym typeface="Wingdings" panose="05000000000000000000" pitchFamily="2" charset="2"/>
                  </a:rPr>
                  <a:t> la 1</a:t>
                </a:r>
                <a:r>
                  <a:rPr lang="fr-FR" sz="2000" b="1" baseline="30000" dirty="0" smtClean="0">
                    <a:sym typeface="Wingdings" panose="05000000000000000000" pitchFamily="2" charset="2"/>
                  </a:rPr>
                  <a:t>ère</a:t>
                </a:r>
                <a:r>
                  <a:rPr lang="fr-FR" sz="2000" b="1" dirty="0" smtClean="0">
                    <a:sym typeface="Wingdings" panose="05000000000000000000" pitchFamily="2" charset="2"/>
                  </a:rPr>
                  <a:t> Région frontalière de France, avec </a:t>
                </a:r>
                <a14:m>
                  <m:oMath xmlns:m="http://schemas.openxmlformats.org/officeDocument/2006/math">
                    <m:r>
                      <a:rPr lang="fr-FR" sz="2000" b="1" i="1">
                        <a:latin typeface="Cambria Math" panose="02040503050406030204" pitchFamily="18" charset="0"/>
                      </a:rPr>
                      <m:t>≈ </m:t>
                    </m:r>
                  </m:oMath>
                </a14:m>
                <a:r>
                  <a:rPr lang="fr-FR" sz="2000" b="1" dirty="0"/>
                  <a:t>195 000 travailleurs </a:t>
                </a:r>
                <a:r>
                  <a:rPr lang="fr-FR" sz="2000" b="1" dirty="0" smtClean="0"/>
                  <a:t>frontaliers </a:t>
                </a:r>
                <a:r>
                  <a:rPr lang="fr-FR" sz="2000" b="1" u="sng" dirty="0" smtClean="0"/>
                  <a:t>sortants</a:t>
                </a:r>
                <a:endParaRPr lang="fr-FR" sz="2000" b="1" u="sng" dirty="0" smtClean="0">
                  <a:sym typeface="Wingdings" panose="05000000000000000000" pitchFamily="2" charset="2"/>
                </a:endParaRPr>
              </a:p>
              <a:p>
                <a:endParaRPr lang="fr-FR" dirty="0" smtClean="0">
                  <a:sym typeface="Wingdings" panose="05000000000000000000" pitchFamily="2" charset="2"/>
                </a:endParaRPr>
              </a:p>
              <a:p>
                <a:r>
                  <a:rPr lang="fr-FR" dirty="0" smtClean="0">
                    <a:sym typeface="Wingdings" panose="05000000000000000000" pitchFamily="2" charset="2"/>
                  </a:rPr>
                  <a:t>Le </a:t>
                </a:r>
                <a:r>
                  <a:rPr lang="fr-FR" b="1" dirty="0" smtClean="0">
                    <a:sym typeface="Wingdings" panose="05000000000000000000" pitchFamily="2" charset="2"/>
                  </a:rPr>
                  <a:t>profil type </a:t>
                </a:r>
                <a:r>
                  <a:rPr lang="fr-FR" dirty="0" smtClean="0">
                    <a:sym typeface="Wingdings" panose="05000000000000000000" pitchFamily="2" charset="2"/>
                  </a:rPr>
                  <a:t>du travailleur frontalier :</a:t>
                </a:r>
              </a:p>
              <a:p>
                <a:pPr marL="285750" indent="-285750">
                  <a:buFont typeface="Arial" panose="020B0604020202020204" pitchFamily="34" charset="0"/>
                  <a:buChar char="•"/>
                </a:pPr>
                <a:r>
                  <a:rPr lang="fr-FR" dirty="0" smtClean="0">
                    <a:sym typeface="Wingdings" panose="05000000000000000000" pitchFamily="2" charset="2"/>
                  </a:rPr>
                  <a:t>Il est </a:t>
                </a:r>
                <a:r>
                  <a:rPr lang="fr-FR" b="1" dirty="0" smtClean="0">
                    <a:sym typeface="Wingdings" panose="05000000000000000000" pitchFamily="2" charset="2"/>
                  </a:rPr>
                  <a:t>lorrain</a:t>
                </a:r>
                <a:r>
                  <a:rPr lang="fr-FR" dirty="0" smtClean="0">
                    <a:sym typeface="Wingdings" panose="05000000000000000000" pitchFamily="2" charset="2"/>
                  </a:rPr>
                  <a:t> </a:t>
                </a:r>
                <a:r>
                  <a:rPr lang="fr-FR" sz="1400" dirty="0" smtClean="0">
                    <a:solidFill>
                      <a:schemeClr val="bg1">
                        <a:lumMod val="50000"/>
                      </a:schemeClr>
                    </a:solidFill>
                    <a:sym typeface="Wingdings" panose="05000000000000000000" pitchFamily="2" charset="2"/>
                  </a:rPr>
                  <a:t>(128 000 personnes, soit 2/3 des frontaliers du GE)</a:t>
                </a:r>
              </a:p>
              <a:p>
                <a:pPr marL="285750" indent="-285750">
                  <a:buFont typeface="Arial" panose="020B0604020202020204" pitchFamily="34" charset="0"/>
                  <a:buChar char="•"/>
                </a:pPr>
                <a:r>
                  <a:rPr lang="fr-FR" dirty="0">
                    <a:sym typeface="Wingdings" panose="05000000000000000000" pitchFamily="2" charset="2"/>
                  </a:rPr>
                  <a:t>Il réside dans le </a:t>
                </a:r>
                <a:r>
                  <a:rPr lang="fr-FR" b="1" dirty="0">
                    <a:sym typeface="Wingdings" panose="05000000000000000000" pitchFamily="2" charset="2"/>
                  </a:rPr>
                  <a:t>Bassin Sidérurgique </a:t>
                </a:r>
                <a:r>
                  <a:rPr lang="fr-FR" sz="1400" dirty="0" smtClean="0">
                    <a:solidFill>
                      <a:schemeClr val="bg1">
                        <a:lumMod val="50000"/>
                      </a:schemeClr>
                    </a:solidFill>
                    <a:sym typeface="Wingdings" panose="05000000000000000000" pitchFamily="2" charset="2"/>
                  </a:rPr>
                  <a:t>(1/4)</a:t>
                </a:r>
              </a:p>
              <a:p>
                <a:pPr marL="285750" indent="-285750">
                  <a:buFont typeface="Arial" panose="020B0604020202020204" pitchFamily="34" charset="0"/>
                  <a:buChar char="•"/>
                </a:pPr>
                <a:r>
                  <a:rPr lang="fr-FR" dirty="0">
                    <a:sym typeface="Wingdings" panose="05000000000000000000" pitchFamily="2" charset="2"/>
                  </a:rPr>
                  <a:t>Il est un </a:t>
                </a:r>
                <a:r>
                  <a:rPr lang="fr-FR" b="1" dirty="0">
                    <a:sym typeface="Wingdings" panose="05000000000000000000" pitchFamily="2" charset="2"/>
                  </a:rPr>
                  <a:t>homme</a:t>
                </a:r>
                <a:r>
                  <a:rPr lang="fr-FR" dirty="0">
                    <a:sym typeface="Wingdings" panose="05000000000000000000" pitchFamily="2" charset="2"/>
                  </a:rPr>
                  <a:t> </a:t>
                </a:r>
                <a:r>
                  <a:rPr lang="fr-FR" sz="1400" dirty="0">
                    <a:solidFill>
                      <a:schemeClr val="bg1">
                        <a:lumMod val="50000"/>
                      </a:schemeClr>
                    </a:solidFill>
                    <a:sym typeface="Wingdings" panose="05000000000000000000" pitchFamily="2" charset="2"/>
                  </a:rPr>
                  <a:t>(62 %)</a:t>
                </a:r>
              </a:p>
              <a:p>
                <a:pPr marL="285750" indent="-285750">
                  <a:buFont typeface="Arial" panose="020B0604020202020204" pitchFamily="34" charset="0"/>
                  <a:buChar char="•"/>
                </a:pPr>
                <a:r>
                  <a:rPr lang="fr-FR" dirty="0" smtClean="0">
                    <a:sym typeface="Wingdings" panose="05000000000000000000" pitchFamily="2" charset="2"/>
                  </a:rPr>
                  <a:t>Il </a:t>
                </a:r>
                <a:r>
                  <a:rPr lang="fr-FR" dirty="0">
                    <a:sym typeface="Wingdings" panose="05000000000000000000" pitchFamily="2" charset="2"/>
                  </a:rPr>
                  <a:t>est âgé de </a:t>
                </a:r>
                <a:r>
                  <a:rPr lang="fr-FR" b="1" dirty="0">
                    <a:sym typeface="Wingdings" panose="05000000000000000000" pitchFamily="2" charset="2"/>
                  </a:rPr>
                  <a:t>42 ans </a:t>
                </a:r>
                <a:r>
                  <a:rPr lang="fr-FR" dirty="0">
                    <a:sym typeface="Wingdings" panose="05000000000000000000" pitchFamily="2" charset="2"/>
                  </a:rPr>
                  <a:t>en moyenne</a:t>
                </a:r>
              </a:p>
              <a:p>
                <a:pPr marL="285750" indent="-285750">
                  <a:buFont typeface="Arial" panose="020B0604020202020204" pitchFamily="34" charset="0"/>
                  <a:buChar char="•"/>
                </a:pPr>
                <a:r>
                  <a:rPr lang="fr-FR" dirty="0">
                    <a:sym typeface="Wingdings" panose="05000000000000000000" pitchFamily="2" charset="2"/>
                  </a:rPr>
                  <a:t>Il se rend au </a:t>
                </a:r>
                <a:r>
                  <a:rPr lang="fr-FR" b="1" dirty="0">
                    <a:sym typeface="Wingdings" panose="05000000000000000000" pitchFamily="2" charset="2"/>
                  </a:rPr>
                  <a:t>Luxembourg</a:t>
                </a:r>
                <a:r>
                  <a:rPr lang="fr-FR" dirty="0">
                    <a:sym typeface="Wingdings" panose="05000000000000000000" pitchFamily="2" charset="2"/>
                  </a:rPr>
                  <a:t> </a:t>
                </a:r>
                <a:r>
                  <a:rPr lang="fr-FR" sz="1400" dirty="0">
                    <a:solidFill>
                      <a:schemeClr val="bg1">
                        <a:lumMod val="50000"/>
                      </a:schemeClr>
                    </a:solidFill>
                    <a:sym typeface="Wingdings" panose="05000000000000000000" pitchFamily="2" charset="2"/>
                  </a:rPr>
                  <a:t>(55% des frontaliers du GE)</a:t>
                </a:r>
              </a:p>
              <a:p>
                <a:pPr marL="285750" indent="-285750">
                  <a:buFont typeface="Arial" panose="020B0604020202020204" pitchFamily="34" charset="0"/>
                  <a:buChar char="•"/>
                </a:pPr>
                <a:r>
                  <a:rPr lang="fr-FR" dirty="0">
                    <a:sym typeface="Wingdings" panose="05000000000000000000" pitchFamily="2" charset="2"/>
                  </a:rPr>
                  <a:t>Il est de </a:t>
                </a:r>
                <a:r>
                  <a:rPr lang="fr-FR" b="1" dirty="0">
                    <a:sym typeface="Wingdings" panose="05000000000000000000" pitchFamily="2" charset="2"/>
                  </a:rPr>
                  <a:t>nationalité </a:t>
                </a:r>
                <a:r>
                  <a:rPr lang="fr-FR" b="1" dirty="0" smtClean="0">
                    <a:sym typeface="Wingdings" panose="05000000000000000000" pitchFamily="2" charset="2"/>
                  </a:rPr>
                  <a:t>française</a:t>
                </a:r>
              </a:p>
              <a:p>
                <a:pPr marL="285750" indent="-285750">
                  <a:buFont typeface="Arial" panose="020B0604020202020204" pitchFamily="34" charset="0"/>
                  <a:buChar char="•"/>
                </a:pPr>
                <a:r>
                  <a:rPr lang="fr-FR" dirty="0" smtClean="0">
                    <a:sym typeface="Wingdings" panose="05000000000000000000" pitchFamily="2" charset="2"/>
                  </a:rPr>
                  <a:t>Il travaille dans </a:t>
                </a:r>
                <a:r>
                  <a:rPr lang="fr-FR" b="1" dirty="0" smtClean="0">
                    <a:sym typeface="Wingdings" panose="05000000000000000000" pitchFamily="2" charset="2"/>
                  </a:rPr>
                  <a:t>l’industrie </a:t>
                </a:r>
                <a:r>
                  <a:rPr lang="fr-FR" sz="1400" dirty="0" smtClean="0">
                    <a:solidFill>
                      <a:schemeClr val="bg1">
                        <a:lumMod val="50000"/>
                      </a:schemeClr>
                    </a:solidFill>
                    <a:sym typeface="Wingdings" panose="05000000000000000000" pitchFamily="2" charset="2"/>
                  </a:rPr>
                  <a:t>(26%)</a:t>
                </a:r>
                <a:endParaRPr lang="fr-FR" sz="1400" dirty="0">
                  <a:solidFill>
                    <a:schemeClr val="bg1">
                      <a:lumMod val="50000"/>
                    </a:schemeClr>
                  </a:solidFill>
                  <a:sym typeface="Wingdings" panose="05000000000000000000" pitchFamily="2" charset="2"/>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106489" y="858749"/>
                <a:ext cx="5693062" cy="3200876"/>
              </a:xfrm>
              <a:prstGeom prst="rect">
                <a:avLst/>
              </a:prstGeom>
              <a:blipFill>
                <a:blip r:embed="rId4"/>
                <a:stretch>
                  <a:fillRect l="-1071" t="-1143" r="-857" b="-2095"/>
                </a:stretch>
              </a:blipFill>
            </p:spPr>
            <p:txBody>
              <a:bodyPr/>
              <a:lstStyle/>
              <a:p>
                <a:r>
                  <a:rPr lang="fr-FR">
                    <a:noFill/>
                  </a:rPr>
                  <a:t> </a:t>
                </a:r>
              </a:p>
            </p:txBody>
          </p:sp>
        </mc:Fallback>
      </mc:AlternateContent>
      <p:sp>
        <p:nvSpPr>
          <p:cNvPr id="8" name="Rectangle 7"/>
          <p:cNvSpPr/>
          <p:nvPr/>
        </p:nvSpPr>
        <p:spPr>
          <a:xfrm>
            <a:off x="-368710" y="-103239"/>
            <a:ext cx="12742607" cy="7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6886952" y="92601"/>
            <a:ext cx="5228930" cy="1415772"/>
          </a:xfrm>
          <a:prstGeom prst="rect">
            <a:avLst/>
          </a:prstGeom>
          <a:solidFill>
            <a:schemeClr val="accent4">
              <a:lumMod val="20000"/>
              <a:lumOff val="80000"/>
            </a:schemeClr>
          </a:solidFill>
          <a:ln>
            <a:solidFill>
              <a:schemeClr val="accent2">
                <a:lumMod val="50000"/>
              </a:schemeClr>
            </a:solidFill>
          </a:ln>
        </p:spPr>
        <p:txBody>
          <a:bodyPr wrap="square" rtlCol="0">
            <a:spAutoFit/>
          </a:bodyPr>
          <a:lstStyle/>
          <a:p>
            <a:r>
              <a:rPr lang="fr-FR" u="sng" dirty="0" smtClean="0"/>
              <a:t>Dépendance des pays voisins au travail frontalier :</a:t>
            </a:r>
          </a:p>
          <a:p>
            <a:pPr marL="285750" indent="-285750">
              <a:buFont typeface="Arial" panose="020B0604020202020204" pitchFamily="34" charset="0"/>
              <a:buChar char="•"/>
            </a:pPr>
            <a:r>
              <a:rPr lang="fr-FR" b="1" dirty="0" smtClean="0">
                <a:solidFill>
                  <a:srgbClr val="C00000"/>
                </a:solidFill>
              </a:rPr>
              <a:t>45 % </a:t>
            </a:r>
            <a:r>
              <a:rPr lang="fr-FR" dirty="0" smtClean="0">
                <a:solidFill>
                  <a:srgbClr val="C00000"/>
                </a:solidFill>
              </a:rPr>
              <a:t>des actifs travaillant au Luxembourg sont des frontaliers </a:t>
            </a:r>
            <a:r>
              <a:rPr lang="fr-FR" sz="1400" dirty="0" smtClean="0">
                <a:solidFill>
                  <a:schemeClr val="bg1">
                    <a:lumMod val="50000"/>
                  </a:schemeClr>
                </a:solidFill>
              </a:rPr>
              <a:t>(52 % français) </a:t>
            </a:r>
            <a:endParaRPr lang="fr-FR" dirty="0" smtClean="0">
              <a:solidFill>
                <a:schemeClr val="bg1">
                  <a:lumMod val="50000"/>
                </a:schemeClr>
              </a:solidFill>
            </a:endParaRPr>
          </a:p>
          <a:p>
            <a:pPr marL="285750" indent="-285750">
              <a:buFont typeface="Arial" panose="020B0604020202020204" pitchFamily="34" charset="0"/>
              <a:buChar char="•"/>
            </a:pPr>
            <a:r>
              <a:rPr lang="fr-FR" dirty="0" smtClean="0"/>
              <a:t>Confédération Suisse : </a:t>
            </a:r>
            <a:r>
              <a:rPr lang="fr-FR" b="1" dirty="0" smtClean="0">
                <a:solidFill>
                  <a:srgbClr val="C00000"/>
                </a:solidFill>
              </a:rPr>
              <a:t>7 %</a:t>
            </a:r>
            <a:r>
              <a:rPr lang="fr-FR" dirty="0" smtClean="0">
                <a:solidFill>
                  <a:srgbClr val="C00000"/>
                </a:solidFill>
              </a:rPr>
              <a:t> sont des frontaliers </a:t>
            </a:r>
          </a:p>
          <a:p>
            <a:r>
              <a:rPr lang="fr-FR" sz="1400" dirty="0" smtClean="0">
                <a:solidFill>
                  <a:schemeClr val="bg1">
                    <a:lumMod val="50000"/>
                  </a:schemeClr>
                </a:solidFill>
              </a:rPr>
              <a:t>       (56 % français ≈ 203 700)</a:t>
            </a:r>
          </a:p>
        </p:txBody>
      </p:sp>
      <p:sp>
        <p:nvSpPr>
          <p:cNvPr id="3" name="Titre 2"/>
          <p:cNvSpPr>
            <a:spLocks noGrp="1"/>
          </p:cNvSpPr>
          <p:nvPr>
            <p:ph type="ctrTitle"/>
          </p:nvPr>
        </p:nvSpPr>
        <p:spPr>
          <a:xfrm>
            <a:off x="106488" y="27783"/>
            <a:ext cx="9144000" cy="458916"/>
          </a:xfrm>
          <a:noFill/>
        </p:spPr>
        <p:txBody>
          <a:bodyPr>
            <a:normAutofit/>
          </a:bodyPr>
          <a:lstStyle/>
          <a:p>
            <a:pPr algn="l"/>
            <a:r>
              <a:rPr lang="fr-FR" sz="2000" b="1" dirty="0" smtClean="0">
                <a:solidFill>
                  <a:schemeClr val="bg1"/>
                </a:solidFill>
                <a:latin typeface="+mn-lt"/>
              </a:rPr>
              <a:t>195 000 frontaliers sortants du Grand Est en 2022</a:t>
            </a:r>
            <a:endParaRPr lang="fr-FR" sz="1600" dirty="0">
              <a:solidFill>
                <a:schemeClr val="bg1"/>
              </a:solidFill>
            </a:endParaRPr>
          </a:p>
        </p:txBody>
      </p:sp>
      <p:sp>
        <p:nvSpPr>
          <p:cNvPr id="9" name="Espace réservé du numéro de diapositive 3"/>
          <p:cNvSpPr txBox="1">
            <a:spLocks/>
          </p:cNvSpPr>
          <p:nvPr/>
        </p:nvSpPr>
        <p:spPr>
          <a:xfrm>
            <a:off x="11769212" y="6474334"/>
            <a:ext cx="43999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F04BC0-8250-470F-B0C3-1C6DE5880F8D}" type="slidenum">
              <a:rPr lang="fr-FR" smtClean="0"/>
              <a:pPr/>
              <a:t>5</a:t>
            </a:fld>
            <a:endParaRPr lang="fr-FR"/>
          </a:p>
        </p:txBody>
      </p:sp>
      <p:sp>
        <p:nvSpPr>
          <p:cNvPr id="27" name="Ellipse 26"/>
          <p:cNvSpPr/>
          <p:nvPr/>
        </p:nvSpPr>
        <p:spPr>
          <a:xfrm>
            <a:off x="2116545" y="782871"/>
            <a:ext cx="3683006" cy="505609"/>
          </a:xfrm>
          <a:prstGeom prst="ellipse">
            <a:avLst/>
          </a:prstGeom>
          <a:solidFill>
            <a:srgbClr val="ED7D31">
              <a:alpha val="25098"/>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7006626" y="213741"/>
            <a:ext cx="1338611" cy="817805"/>
          </a:xfrm>
          <a:prstGeom prst="ellipse">
            <a:avLst/>
          </a:prstGeom>
          <a:solidFill>
            <a:srgbClr val="ED7D31">
              <a:alpha val="25098"/>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06488" y="4442550"/>
            <a:ext cx="5187322" cy="1477328"/>
          </a:xfrm>
          <a:prstGeom prst="rect">
            <a:avLst/>
          </a:prstGeom>
          <a:noFill/>
        </p:spPr>
        <p:txBody>
          <a:bodyPr wrap="square" rtlCol="0">
            <a:spAutoFit/>
          </a:bodyPr>
          <a:lstStyle/>
          <a:p>
            <a:r>
              <a:rPr lang="fr-FR" dirty="0" smtClean="0"/>
              <a:t>La </a:t>
            </a:r>
            <a:r>
              <a:rPr lang="fr-FR" b="1" dirty="0" smtClean="0"/>
              <a:t>proximité avec le Luxembourg </a:t>
            </a:r>
            <a:r>
              <a:rPr lang="fr-FR" dirty="0" smtClean="0"/>
              <a:t>ne profite que très modérément à </a:t>
            </a:r>
            <a:r>
              <a:rPr lang="fr-FR" b="1" dirty="0" smtClean="0"/>
              <a:t>l’économie présentielle</a:t>
            </a:r>
            <a:r>
              <a:rPr lang="fr-FR" dirty="0" smtClean="0"/>
              <a:t>, à la </a:t>
            </a:r>
            <a:r>
              <a:rPr lang="fr-FR" b="1" dirty="0" smtClean="0"/>
              <a:t>diversité du tissu sectoriel </a:t>
            </a:r>
            <a:r>
              <a:rPr lang="fr-FR" dirty="0" smtClean="0"/>
              <a:t>et à la </a:t>
            </a:r>
            <a:r>
              <a:rPr lang="fr-FR" b="1" dirty="0" smtClean="0"/>
              <a:t>demande d’emploi </a:t>
            </a:r>
            <a:r>
              <a:rPr lang="fr-FR" dirty="0" smtClean="0"/>
              <a:t>dans les territoires de résidence des frontaliers, ce qui est moins vrai côté </a:t>
            </a:r>
            <a:r>
              <a:rPr lang="fr-FR" b="1" dirty="0" smtClean="0"/>
              <a:t>Suisse</a:t>
            </a:r>
            <a:r>
              <a:rPr lang="fr-FR" dirty="0" smtClean="0"/>
              <a:t>.</a:t>
            </a:r>
            <a:endParaRPr lang="fr-FR" b="1" dirty="0"/>
          </a:p>
        </p:txBody>
      </p:sp>
      <p:sp>
        <p:nvSpPr>
          <p:cNvPr id="22" name="Ellipse 21"/>
          <p:cNvSpPr/>
          <p:nvPr/>
        </p:nvSpPr>
        <p:spPr>
          <a:xfrm>
            <a:off x="0" y="4675605"/>
            <a:ext cx="5455092" cy="648235"/>
          </a:xfrm>
          <a:prstGeom prst="ellipse">
            <a:avLst/>
          </a:prstGeom>
          <a:solidFill>
            <a:srgbClr val="ED7D31">
              <a:alpha val="25098"/>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2991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fade">
                                      <p:cBhvr>
                                        <p:cTn id="39" dur="500"/>
                                        <p:tgtEl>
                                          <p:spTgt spid="11">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ppt_x"/>
                                          </p:val>
                                        </p:tav>
                                        <p:tav tm="100000">
                                          <p:val>
                                            <p:strVal val="#ppt_x"/>
                                          </p:val>
                                        </p:tav>
                                      </p:tavLst>
                                    </p:anim>
                                    <p:anim calcmode="lin" valueType="num">
                                      <p:cBhvr additive="base">
                                        <p:cTn id="5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8710" y="-103239"/>
            <a:ext cx="12742607" cy="7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ctrTitle"/>
          </p:nvPr>
        </p:nvSpPr>
        <p:spPr>
          <a:xfrm>
            <a:off x="279400" y="27782"/>
            <a:ext cx="9144000" cy="458916"/>
          </a:xfrm>
          <a:noFill/>
        </p:spPr>
        <p:txBody>
          <a:bodyPr>
            <a:normAutofit/>
          </a:bodyPr>
          <a:lstStyle/>
          <a:p>
            <a:pPr algn="l"/>
            <a:r>
              <a:rPr lang="fr-FR" sz="2000" b="1" dirty="0" smtClean="0">
                <a:solidFill>
                  <a:schemeClr val="bg1"/>
                </a:solidFill>
                <a:latin typeface="+mn-lt"/>
              </a:rPr>
              <a:t>2 500 frontaliers entrants en Grand Est en 2019</a:t>
            </a:r>
            <a:endParaRPr lang="fr-FR" sz="1600" dirty="0">
              <a:solidFill>
                <a:schemeClr val="bg1"/>
              </a:solidFill>
            </a:endParaRPr>
          </a:p>
        </p:txBody>
      </p:sp>
      <p:sp>
        <p:nvSpPr>
          <p:cNvPr id="9" name="Espace réservé du numéro de diapositive 3"/>
          <p:cNvSpPr txBox="1">
            <a:spLocks/>
          </p:cNvSpPr>
          <p:nvPr/>
        </p:nvSpPr>
        <p:spPr>
          <a:xfrm>
            <a:off x="11769212" y="6474334"/>
            <a:ext cx="43999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F04BC0-8250-470F-B0C3-1C6DE5880F8D}" type="slidenum">
              <a:rPr lang="fr-FR" smtClean="0"/>
              <a:pPr/>
              <a:t>6</a:t>
            </a:fld>
            <a:endParaRPr lang="fr-FR"/>
          </a:p>
        </p:txBody>
      </p:sp>
      <p:pic>
        <p:nvPicPr>
          <p:cNvPr id="5" name="Image 4"/>
          <p:cNvPicPr>
            <a:picLocks noChangeAspect="1"/>
          </p:cNvPicPr>
          <p:nvPr/>
        </p:nvPicPr>
        <p:blipFill>
          <a:blip r:embed="rId3"/>
          <a:stretch>
            <a:fillRect/>
          </a:stretch>
        </p:blipFill>
        <p:spPr>
          <a:xfrm>
            <a:off x="6308457" y="789039"/>
            <a:ext cx="5535880" cy="5621286"/>
          </a:xfrm>
          <a:prstGeom prst="rect">
            <a:avLst/>
          </a:prstGeom>
        </p:spPr>
      </p:pic>
      <p:sp>
        <p:nvSpPr>
          <p:cNvPr id="6" name="Rectangle 5"/>
          <p:cNvSpPr/>
          <p:nvPr/>
        </p:nvSpPr>
        <p:spPr>
          <a:xfrm>
            <a:off x="6677025" y="5710349"/>
            <a:ext cx="3019425" cy="830997"/>
          </a:xfrm>
          <a:prstGeom prst="rect">
            <a:avLst/>
          </a:prstGeom>
        </p:spPr>
        <p:txBody>
          <a:bodyPr wrap="square">
            <a:spAutoFit/>
          </a:bodyPr>
          <a:lstStyle/>
          <a:p>
            <a:r>
              <a:rPr lang="fr-FR" sz="1200" b="1" dirty="0" smtClean="0"/>
              <a:t>Source </a:t>
            </a:r>
            <a:r>
              <a:rPr lang="fr-FR" sz="1200" b="1" dirty="0"/>
              <a:t>: </a:t>
            </a:r>
            <a:r>
              <a:rPr lang="fr-FR" sz="1200" dirty="0"/>
              <a:t>INSEE, déclarations administratives des employeurs du secteur </a:t>
            </a:r>
            <a:r>
              <a:rPr lang="fr-FR" sz="1200" dirty="0" smtClean="0"/>
              <a:t>privé, du </a:t>
            </a:r>
            <a:r>
              <a:rPr lang="fr-FR" sz="1200" dirty="0"/>
              <a:t>secteur public et des particuliers employeurs (base Tous salariés 2019)</a:t>
            </a:r>
          </a:p>
        </p:txBody>
      </p:sp>
      <p:sp>
        <p:nvSpPr>
          <p:cNvPr id="19" name="ZoneTexte 18"/>
          <p:cNvSpPr txBox="1"/>
          <p:nvPr/>
        </p:nvSpPr>
        <p:spPr>
          <a:xfrm>
            <a:off x="279400" y="1922282"/>
            <a:ext cx="6212840" cy="2492990"/>
          </a:xfrm>
          <a:prstGeom prst="rect">
            <a:avLst/>
          </a:prstGeom>
          <a:noFill/>
        </p:spPr>
        <p:txBody>
          <a:bodyPr wrap="square" rtlCol="0">
            <a:spAutoFit/>
          </a:bodyPr>
          <a:lstStyle/>
          <a:p>
            <a:r>
              <a:rPr lang="fr-FR" sz="2000" b="1" dirty="0" smtClean="0">
                <a:sym typeface="Wingdings" panose="05000000000000000000" pitchFamily="2" charset="2"/>
              </a:rPr>
              <a:t>Le </a:t>
            </a:r>
            <a:r>
              <a:rPr lang="fr-FR" sz="2000" b="1" dirty="0">
                <a:sym typeface="Wingdings" panose="05000000000000000000" pitchFamily="2" charset="2"/>
              </a:rPr>
              <a:t>profil type du travailleur </a:t>
            </a:r>
            <a:r>
              <a:rPr lang="fr-FR" sz="2000" b="1" dirty="0" smtClean="0">
                <a:sym typeface="Wingdings" panose="05000000000000000000" pitchFamily="2" charset="2"/>
              </a:rPr>
              <a:t>frontalier entrant :</a:t>
            </a:r>
          </a:p>
          <a:p>
            <a:endParaRPr lang="fr-FR" dirty="0">
              <a:sym typeface="Wingdings" panose="05000000000000000000" pitchFamily="2" charset="2"/>
            </a:endParaRPr>
          </a:p>
          <a:p>
            <a:pPr marL="285750" indent="-285750">
              <a:buFont typeface="Arial" panose="020B0604020202020204" pitchFamily="34" charset="0"/>
              <a:buChar char="•"/>
            </a:pPr>
            <a:r>
              <a:rPr lang="fr-FR" dirty="0" smtClean="0">
                <a:sym typeface="Wingdings" panose="05000000000000000000" pitchFamily="2" charset="2"/>
              </a:rPr>
              <a:t>Il réside en </a:t>
            </a:r>
            <a:r>
              <a:rPr lang="fr-FR" b="1" dirty="0" smtClean="0">
                <a:sym typeface="Wingdings" panose="05000000000000000000" pitchFamily="2" charset="2"/>
              </a:rPr>
              <a:t>Allemagne</a:t>
            </a:r>
            <a:r>
              <a:rPr lang="fr-FR" dirty="0" smtClean="0">
                <a:sym typeface="Wingdings" panose="05000000000000000000" pitchFamily="2" charset="2"/>
              </a:rPr>
              <a:t> </a:t>
            </a:r>
            <a:r>
              <a:rPr lang="fr-FR" sz="1400" dirty="0" smtClean="0">
                <a:solidFill>
                  <a:schemeClr val="bg1">
                    <a:lumMod val="50000"/>
                  </a:schemeClr>
                </a:solidFill>
                <a:sym typeface="Wingdings" panose="05000000000000000000" pitchFamily="2" charset="2"/>
              </a:rPr>
              <a:t>(1 500, soit 60%)</a:t>
            </a:r>
          </a:p>
          <a:p>
            <a:pPr marL="285750" indent="-285750">
              <a:buFont typeface="Arial" panose="020B0604020202020204" pitchFamily="34" charset="0"/>
              <a:buChar char="•"/>
            </a:pPr>
            <a:r>
              <a:rPr lang="fr-FR" dirty="0" smtClean="0">
                <a:sym typeface="Wingdings" panose="05000000000000000000" pitchFamily="2" charset="2"/>
              </a:rPr>
              <a:t>Il </a:t>
            </a:r>
            <a:r>
              <a:rPr lang="fr-FR" dirty="0">
                <a:sym typeface="Wingdings" panose="05000000000000000000" pitchFamily="2" charset="2"/>
              </a:rPr>
              <a:t>est un </a:t>
            </a:r>
            <a:r>
              <a:rPr lang="fr-FR" b="1" dirty="0">
                <a:sym typeface="Wingdings" panose="05000000000000000000" pitchFamily="2" charset="2"/>
              </a:rPr>
              <a:t>homme</a:t>
            </a:r>
            <a:r>
              <a:rPr lang="fr-FR" dirty="0">
                <a:sym typeface="Wingdings" panose="05000000000000000000" pitchFamily="2" charset="2"/>
              </a:rPr>
              <a:t> </a:t>
            </a:r>
            <a:r>
              <a:rPr lang="fr-FR" sz="1400" dirty="0" smtClean="0">
                <a:solidFill>
                  <a:schemeClr val="bg1">
                    <a:lumMod val="50000"/>
                  </a:schemeClr>
                </a:solidFill>
              </a:rPr>
              <a:t>(2/3) </a:t>
            </a:r>
          </a:p>
          <a:p>
            <a:pPr marL="285750" indent="-285750">
              <a:buFont typeface="Arial" panose="020B0604020202020204" pitchFamily="34" charset="0"/>
              <a:buChar char="•"/>
            </a:pPr>
            <a:r>
              <a:rPr lang="fr-FR" dirty="0" smtClean="0">
                <a:sym typeface="Wingdings" panose="05000000000000000000" pitchFamily="2" charset="2"/>
              </a:rPr>
              <a:t>Il </a:t>
            </a:r>
            <a:r>
              <a:rPr lang="fr-FR" dirty="0">
                <a:sym typeface="Wingdings" panose="05000000000000000000" pitchFamily="2" charset="2"/>
              </a:rPr>
              <a:t>est âgé de </a:t>
            </a:r>
            <a:r>
              <a:rPr lang="fr-FR" b="1" dirty="0" smtClean="0">
                <a:sym typeface="Wingdings" panose="05000000000000000000" pitchFamily="2" charset="2"/>
              </a:rPr>
              <a:t>43 </a:t>
            </a:r>
            <a:r>
              <a:rPr lang="fr-FR" b="1" dirty="0">
                <a:sym typeface="Wingdings" panose="05000000000000000000" pitchFamily="2" charset="2"/>
              </a:rPr>
              <a:t>ans </a:t>
            </a:r>
            <a:r>
              <a:rPr lang="fr-FR" dirty="0">
                <a:sym typeface="Wingdings" panose="05000000000000000000" pitchFamily="2" charset="2"/>
              </a:rPr>
              <a:t>en moyenne</a:t>
            </a:r>
          </a:p>
          <a:p>
            <a:pPr marL="285750" indent="-285750">
              <a:buFont typeface="Arial" panose="020B0604020202020204" pitchFamily="34" charset="0"/>
              <a:buChar char="•"/>
            </a:pPr>
            <a:r>
              <a:rPr lang="fr-FR" dirty="0">
                <a:sym typeface="Wingdings" panose="05000000000000000000" pitchFamily="2" charset="2"/>
              </a:rPr>
              <a:t>Il se rend </a:t>
            </a:r>
            <a:r>
              <a:rPr lang="fr-FR" dirty="0" smtClean="0">
                <a:sym typeface="Wingdings" panose="05000000000000000000" pitchFamily="2" charset="2"/>
              </a:rPr>
              <a:t>en </a:t>
            </a:r>
            <a:r>
              <a:rPr lang="fr-FR" b="1" dirty="0" smtClean="0">
                <a:sym typeface="Wingdings" panose="05000000000000000000" pitchFamily="2" charset="2"/>
              </a:rPr>
              <a:t>Alsace</a:t>
            </a:r>
            <a:r>
              <a:rPr lang="fr-FR" dirty="0" smtClean="0">
                <a:sym typeface="Wingdings" panose="05000000000000000000" pitchFamily="2" charset="2"/>
              </a:rPr>
              <a:t> </a:t>
            </a:r>
            <a:r>
              <a:rPr lang="fr-FR" sz="1400" dirty="0" smtClean="0">
                <a:solidFill>
                  <a:schemeClr val="bg1">
                    <a:lumMod val="50000"/>
                  </a:schemeClr>
                </a:solidFill>
                <a:sym typeface="Wingdings" panose="05000000000000000000" pitchFamily="2" charset="2"/>
              </a:rPr>
              <a:t>(43%)</a:t>
            </a:r>
            <a:endParaRPr lang="fr-FR" sz="1400" dirty="0">
              <a:solidFill>
                <a:schemeClr val="bg1">
                  <a:lumMod val="50000"/>
                </a:schemeClr>
              </a:solidFill>
              <a:sym typeface="Wingdings" panose="05000000000000000000" pitchFamily="2" charset="2"/>
            </a:endParaRPr>
          </a:p>
          <a:p>
            <a:pPr marL="285750" indent="-285750">
              <a:buFont typeface="Arial" panose="020B0604020202020204" pitchFamily="34" charset="0"/>
              <a:buChar char="•"/>
            </a:pPr>
            <a:r>
              <a:rPr lang="fr-FR" dirty="0" smtClean="0">
                <a:sym typeface="Wingdings" panose="05000000000000000000" pitchFamily="2" charset="2"/>
              </a:rPr>
              <a:t>Il </a:t>
            </a:r>
            <a:r>
              <a:rPr lang="fr-FR" dirty="0">
                <a:sym typeface="Wingdings" panose="05000000000000000000" pitchFamily="2" charset="2"/>
              </a:rPr>
              <a:t>travaille dans </a:t>
            </a:r>
            <a:r>
              <a:rPr lang="fr-FR" dirty="0"/>
              <a:t>les </a:t>
            </a:r>
            <a:r>
              <a:rPr lang="fr-FR" b="1" dirty="0"/>
              <a:t>services marchands</a:t>
            </a:r>
            <a:r>
              <a:rPr lang="fr-FR" dirty="0"/>
              <a:t> </a:t>
            </a:r>
            <a:r>
              <a:rPr lang="fr-FR" sz="1400" dirty="0" smtClean="0">
                <a:solidFill>
                  <a:schemeClr val="bg1">
                    <a:lumMod val="50000"/>
                  </a:schemeClr>
                </a:solidFill>
              </a:rPr>
              <a:t>(60 %, dont </a:t>
            </a:r>
            <a:r>
              <a:rPr lang="fr-FR" sz="1400" dirty="0">
                <a:solidFill>
                  <a:schemeClr val="bg1">
                    <a:lumMod val="50000"/>
                  </a:schemeClr>
                </a:solidFill>
              </a:rPr>
              <a:t>environ 15 % dans le </a:t>
            </a:r>
            <a:r>
              <a:rPr lang="fr-FR" sz="1400" dirty="0" smtClean="0">
                <a:solidFill>
                  <a:schemeClr val="bg1">
                    <a:lumMod val="50000"/>
                  </a:schemeClr>
                </a:solidFill>
              </a:rPr>
              <a:t>commerce ;</a:t>
            </a:r>
            <a:r>
              <a:rPr lang="fr-FR" sz="1400" dirty="0">
                <a:solidFill>
                  <a:schemeClr val="bg1">
                    <a:lumMod val="50000"/>
                  </a:schemeClr>
                </a:solidFill>
              </a:rPr>
              <a:t> 25 % dans l’industrie et 10 % dans le tertiaire non </a:t>
            </a:r>
            <a:r>
              <a:rPr lang="fr-FR" sz="1400" dirty="0" smtClean="0">
                <a:solidFill>
                  <a:schemeClr val="bg1">
                    <a:lumMod val="50000"/>
                  </a:schemeClr>
                </a:solidFill>
              </a:rPr>
              <a:t>marchand).</a:t>
            </a:r>
            <a:endParaRPr lang="fr-FR" sz="1400" dirty="0">
              <a:solidFill>
                <a:schemeClr val="bg1">
                  <a:lumMod val="50000"/>
                </a:schemeClr>
              </a:solidFill>
            </a:endParaRPr>
          </a:p>
        </p:txBody>
      </p:sp>
      <p:sp>
        <p:nvSpPr>
          <p:cNvPr id="10" name="ZoneTexte 9"/>
          <p:cNvSpPr txBox="1"/>
          <p:nvPr/>
        </p:nvSpPr>
        <p:spPr>
          <a:xfrm>
            <a:off x="279400" y="5223581"/>
            <a:ext cx="5228930" cy="861774"/>
          </a:xfrm>
          <a:prstGeom prst="rect">
            <a:avLst/>
          </a:prstGeom>
          <a:solidFill>
            <a:schemeClr val="accent4">
              <a:lumMod val="20000"/>
              <a:lumOff val="80000"/>
            </a:schemeClr>
          </a:solidFill>
          <a:ln>
            <a:solidFill>
              <a:schemeClr val="accent2">
                <a:lumMod val="50000"/>
              </a:schemeClr>
            </a:solidFill>
          </a:ln>
        </p:spPr>
        <p:txBody>
          <a:bodyPr wrap="square" rtlCol="0">
            <a:spAutoFit/>
          </a:bodyPr>
          <a:lstStyle/>
          <a:p>
            <a:r>
              <a:rPr lang="fr-FR" dirty="0"/>
              <a:t>Le flux sortant du </a:t>
            </a:r>
            <a:r>
              <a:rPr lang="fr-FR" b="1" dirty="0"/>
              <a:t>Luxembourg</a:t>
            </a:r>
            <a:r>
              <a:rPr lang="fr-FR" dirty="0"/>
              <a:t> est composé au </a:t>
            </a:r>
            <a:r>
              <a:rPr lang="fr-FR" b="1" dirty="0"/>
              <a:t>2/3 de français de naissance</a:t>
            </a:r>
            <a:r>
              <a:rPr lang="fr-FR" dirty="0"/>
              <a:t> </a:t>
            </a:r>
            <a:r>
              <a:rPr lang="fr-FR" sz="1400" dirty="0">
                <a:solidFill>
                  <a:schemeClr val="bg1">
                    <a:lumMod val="50000"/>
                  </a:schemeClr>
                </a:solidFill>
              </a:rPr>
              <a:t>(= frontaliers atypiques : des français partis vivre au Luxembourg mais qui travaillent en France)</a:t>
            </a:r>
          </a:p>
        </p:txBody>
      </p:sp>
      <p:sp>
        <p:nvSpPr>
          <p:cNvPr id="2" name="Rectangle 1"/>
          <p:cNvSpPr/>
          <p:nvPr/>
        </p:nvSpPr>
        <p:spPr>
          <a:xfrm>
            <a:off x="212457" y="851018"/>
            <a:ext cx="5375543" cy="707886"/>
          </a:xfrm>
          <a:prstGeom prst="rect">
            <a:avLst/>
          </a:prstGeom>
        </p:spPr>
        <p:txBody>
          <a:bodyPr wrap="square">
            <a:spAutoFit/>
          </a:bodyPr>
          <a:lstStyle/>
          <a:p>
            <a:r>
              <a:rPr lang="fr-FR" sz="2000" b="1" dirty="0" smtClean="0">
                <a:sym typeface="Wingdings" panose="05000000000000000000" pitchFamily="2" charset="2"/>
              </a:rPr>
              <a:t>195 000 frontaliers sortants, mais « seulement » 2 500 frontaliers entrants </a:t>
            </a:r>
            <a:r>
              <a:rPr lang="fr-FR" sz="1400" dirty="0" smtClean="0">
                <a:solidFill>
                  <a:schemeClr val="bg1">
                    <a:lumMod val="50000"/>
                  </a:schemeClr>
                </a:solidFill>
                <a:sym typeface="Wingdings" panose="05000000000000000000" pitchFamily="2" charset="2"/>
              </a:rPr>
              <a:t>(80 fois moins plus petit)</a:t>
            </a:r>
            <a:endParaRPr lang="fr-FR" u="sng" dirty="0">
              <a:solidFill>
                <a:schemeClr val="bg1">
                  <a:lumMod val="50000"/>
                </a:schemeClr>
              </a:solidFill>
              <a:sym typeface="Wingdings" panose="05000000000000000000" pitchFamily="2" charset="2"/>
            </a:endParaRPr>
          </a:p>
        </p:txBody>
      </p:sp>
    </p:spTree>
    <p:extLst>
      <p:ext uri="{BB962C8B-B14F-4D97-AF65-F5344CB8AC3E}">
        <p14:creationId xmlns:p14="http://schemas.microsoft.com/office/powerpoint/2010/main" val="222901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8710" y="-103239"/>
            <a:ext cx="12742607" cy="7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ctrTitle"/>
          </p:nvPr>
        </p:nvSpPr>
        <p:spPr>
          <a:xfrm>
            <a:off x="279400" y="70584"/>
            <a:ext cx="9144000" cy="587434"/>
          </a:xfrm>
          <a:noFill/>
        </p:spPr>
        <p:txBody>
          <a:bodyPr>
            <a:normAutofit/>
          </a:bodyPr>
          <a:lstStyle/>
          <a:p>
            <a:pPr algn="l"/>
            <a:r>
              <a:rPr lang="fr-FR" sz="2000" b="1" dirty="0" smtClean="0">
                <a:solidFill>
                  <a:schemeClr val="bg1"/>
                </a:solidFill>
                <a:latin typeface="+mn-lt"/>
              </a:rPr>
              <a:t>Le travail frontalier : un phénomène de proximité de frontière</a:t>
            </a:r>
            <a:br>
              <a:rPr lang="fr-FR" sz="2000" b="1" dirty="0" smtClean="0">
                <a:solidFill>
                  <a:schemeClr val="bg1"/>
                </a:solidFill>
                <a:latin typeface="+mn-lt"/>
              </a:rPr>
            </a:br>
            <a:r>
              <a:rPr lang="fr-FR" sz="1600" b="1" dirty="0" smtClean="0">
                <a:solidFill>
                  <a:schemeClr val="bg1"/>
                </a:solidFill>
                <a:latin typeface="+mn-lt"/>
              </a:rPr>
              <a:t>3 bassins très concernés : Longwy, Bassin Sidérurgique, Saint-Louis</a:t>
            </a:r>
            <a:endParaRPr lang="fr-FR" sz="1200" dirty="0">
              <a:solidFill>
                <a:schemeClr val="bg1"/>
              </a:solidFill>
            </a:endParaRPr>
          </a:p>
        </p:txBody>
      </p:sp>
      <p:sp>
        <p:nvSpPr>
          <p:cNvPr id="9" name="Espace réservé du numéro de diapositive 3"/>
          <p:cNvSpPr>
            <a:spLocks noGrp="1"/>
          </p:cNvSpPr>
          <p:nvPr>
            <p:ph type="sldNum" sz="quarter" idx="12"/>
          </p:nvPr>
        </p:nvSpPr>
        <p:spPr>
          <a:xfrm>
            <a:off x="11769212" y="6474334"/>
            <a:ext cx="439997" cy="365125"/>
          </a:xfrm>
        </p:spPr>
        <p:txBody>
          <a:bodyPr/>
          <a:lstStyle/>
          <a:p>
            <a:fld id="{24F04BC0-8250-470F-B0C3-1C6DE5880F8D}" type="slidenum">
              <a:rPr lang="fr-FR" smtClean="0"/>
              <a:t>7</a:t>
            </a:fld>
            <a:endParaRPr lang="fr-FR"/>
          </a:p>
        </p:txBody>
      </p:sp>
      <p:sp>
        <p:nvSpPr>
          <p:cNvPr id="2" name="Rectangle 1"/>
          <p:cNvSpPr/>
          <p:nvPr/>
        </p:nvSpPr>
        <p:spPr>
          <a:xfrm>
            <a:off x="65885" y="848741"/>
            <a:ext cx="5588000" cy="369332"/>
          </a:xfrm>
          <a:prstGeom prst="rect">
            <a:avLst/>
          </a:prstGeom>
        </p:spPr>
        <p:txBody>
          <a:bodyPr wrap="square">
            <a:spAutoFit/>
          </a:bodyPr>
          <a:lstStyle/>
          <a:p>
            <a:pPr algn="ctr"/>
            <a:r>
              <a:rPr lang="fr-FR" dirty="0">
                <a:sym typeface="Wingdings" panose="05000000000000000000" pitchFamily="2" charset="2"/>
              </a:rPr>
              <a:t>Les </a:t>
            </a:r>
            <a:r>
              <a:rPr lang="fr-FR" b="1" dirty="0">
                <a:sym typeface="Wingdings" panose="05000000000000000000" pitchFamily="2" charset="2"/>
              </a:rPr>
              <a:t>zones </a:t>
            </a:r>
            <a:r>
              <a:rPr lang="fr-FR" b="1" dirty="0" smtClean="0">
                <a:sym typeface="Wingdings" panose="05000000000000000000" pitchFamily="2" charset="2"/>
              </a:rPr>
              <a:t>d’influences </a:t>
            </a:r>
            <a:r>
              <a:rPr lang="fr-FR" dirty="0" smtClean="0">
                <a:sym typeface="Wingdings" panose="05000000000000000000" pitchFamily="2" charset="2"/>
              </a:rPr>
              <a:t>des pays frontaliers (2018)</a:t>
            </a:r>
            <a:r>
              <a:rPr lang="fr-FR" b="1" dirty="0" smtClean="0">
                <a:sym typeface="Wingdings" panose="05000000000000000000" pitchFamily="2" charset="2"/>
              </a:rPr>
              <a:t> :</a:t>
            </a:r>
            <a:endParaRPr lang="fr-FR" dirty="0">
              <a:sym typeface="Wingdings" panose="05000000000000000000" pitchFamily="2" charset="2"/>
            </a:endParaRP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70" y="1495072"/>
            <a:ext cx="5235341" cy="5282507"/>
          </a:xfrm>
          <a:prstGeom prst="rect">
            <a:avLst/>
          </a:prstGeom>
        </p:spPr>
      </p:pic>
      <p:grpSp>
        <p:nvGrpSpPr>
          <p:cNvPr id="19" name="Groupe 18"/>
          <p:cNvGrpSpPr/>
          <p:nvPr/>
        </p:nvGrpSpPr>
        <p:grpSpPr>
          <a:xfrm>
            <a:off x="6065541" y="841525"/>
            <a:ext cx="5703671" cy="5936054"/>
            <a:chOff x="6065541" y="841525"/>
            <a:chExt cx="5703671" cy="5936054"/>
          </a:xfrm>
        </p:grpSpPr>
        <p:grpSp>
          <p:nvGrpSpPr>
            <p:cNvPr id="4" name="Groupe 3"/>
            <p:cNvGrpSpPr/>
            <p:nvPr/>
          </p:nvGrpSpPr>
          <p:grpSpPr>
            <a:xfrm>
              <a:off x="6065541" y="841525"/>
              <a:ext cx="5556375" cy="5936054"/>
              <a:chOff x="6065541" y="841525"/>
              <a:chExt cx="5556375" cy="5936054"/>
            </a:xfrm>
          </p:grpSpPr>
          <p:sp>
            <p:nvSpPr>
              <p:cNvPr id="10" name="Rectangle 9"/>
              <p:cNvSpPr/>
              <p:nvPr/>
            </p:nvSpPr>
            <p:spPr>
              <a:xfrm>
                <a:off x="6172200" y="841525"/>
                <a:ext cx="5229225" cy="369332"/>
              </a:xfrm>
              <a:prstGeom prst="rect">
                <a:avLst/>
              </a:prstGeom>
            </p:spPr>
            <p:txBody>
              <a:bodyPr wrap="square">
                <a:spAutoFit/>
              </a:bodyPr>
              <a:lstStyle/>
              <a:p>
                <a:r>
                  <a:rPr lang="fr-FR" b="1" dirty="0" smtClean="0">
                    <a:solidFill>
                      <a:srgbClr val="C00000"/>
                    </a:solidFill>
                  </a:rPr>
                  <a:t>Travailleurs frontaliers </a:t>
                </a:r>
                <a:r>
                  <a:rPr lang="fr-FR" b="1" dirty="0" smtClean="0"/>
                  <a:t>par Bassins d’emplois :</a:t>
                </a:r>
              </a:p>
            </p:txBody>
          </p:sp>
          <p:sp>
            <p:nvSpPr>
              <p:cNvPr id="11" name="ZoneTexte 10"/>
              <p:cNvSpPr txBox="1"/>
              <p:nvPr/>
            </p:nvSpPr>
            <p:spPr>
              <a:xfrm>
                <a:off x="6065541" y="6377469"/>
                <a:ext cx="5556375" cy="400110"/>
              </a:xfrm>
              <a:prstGeom prst="rect">
                <a:avLst/>
              </a:prstGeom>
              <a:solidFill>
                <a:schemeClr val="bg1"/>
              </a:solidFill>
            </p:spPr>
            <p:txBody>
              <a:bodyPr wrap="square" rtlCol="0">
                <a:spAutoFit/>
              </a:bodyPr>
              <a:lstStyle/>
              <a:p>
                <a:r>
                  <a:rPr lang="fr-FR" sz="1000" dirty="0" smtClean="0">
                    <a:solidFill>
                      <a:schemeClr val="bg1">
                        <a:lumMod val="50000"/>
                      </a:schemeClr>
                    </a:solidFill>
                  </a:rPr>
                  <a:t>Source </a:t>
                </a:r>
                <a:r>
                  <a:rPr lang="fr-FR" sz="1000" dirty="0">
                    <a:solidFill>
                      <a:schemeClr val="bg1">
                        <a:lumMod val="50000"/>
                      </a:schemeClr>
                    </a:solidFill>
                  </a:rPr>
                  <a:t>: INSEE, Recensement de la population </a:t>
                </a:r>
                <a:r>
                  <a:rPr lang="fr-FR" sz="1000" dirty="0" smtClean="0">
                    <a:solidFill>
                      <a:schemeClr val="bg1">
                        <a:lumMod val="50000"/>
                      </a:schemeClr>
                    </a:solidFill>
                  </a:rPr>
                  <a:t>2018, exploitation complémentaire.</a:t>
                </a:r>
                <a:endParaRPr lang="fr-FR" sz="1000" dirty="0">
                  <a:solidFill>
                    <a:schemeClr val="bg1">
                      <a:lumMod val="50000"/>
                    </a:schemeClr>
                  </a:solidFill>
                </a:endParaRPr>
              </a:p>
              <a:p>
                <a:r>
                  <a:rPr lang="fr-FR" sz="1000" dirty="0" smtClean="0">
                    <a:solidFill>
                      <a:schemeClr val="bg1">
                        <a:lumMod val="50000"/>
                      </a:schemeClr>
                    </a:solidFill>
                  </a:rPr>
                  <a:t>Réalisation </a:t>
                </a:r>
                <a:r>
                  <a:rPr lang="fr-FR" sz="1000" dirty="0">
                    <a:solidFill>
                      <a:schemeClr val="bg1">
                        <a:lumMod val="50000"/>
                      </a:schemeClr>
                    </a:solidFill>
                  </a:rPr>
                  <a:t>: Service des Actions Européennes et Transfrontalières, Conseil Régional Grand </a:t>
                </a:r>
                <a:r>
                  <a:rPr lang="fr-FR" sz="1000" dirty="0" smtClean="0">
                    <a:solidFill>
                      <a:schemeClr val="bg1">
                        <a:lumMod val="50000"/>
                      </a:schemeClr>
                    </a:solidFill>
                  </a:rPr>
                  <a:t>Est.</a:t>
                </a:r>
                <a:endParaRPr lang="fr-FR" sz="1000" dirty="0">
                  <a:solidFill>
                    <a:schemeClr val="bg1"/>
                  </a:solidFill>
                </a:endParaRPr>
              </a:p>
            </p:txBody>
          </p:sp>
        </p:grpSp>
        <p:pic>
          <p:nvPicPr>
            <p:cNvPr id="16" name="Image 15"/>
            <p:cNvPicPr>
              <a:picLocks noChangeAspect="1"/>
            </p:cNvPicPr>
            <p:nvPr/>
          </p:nvPicPr>
          <p:blipFill>
            <a:blip r:embed="rId4"/>
            <a:stretch>
              <a:fillRect/>
            </a:stretch>
          </p:blipFill>
          <p:spPr>
            <a:xfrm>
              <a:off x="6286214" y="1378480"/>
              <a:ext cx="5482998" cy="4655596"/>
            </a:xfrm>
            <a:prstGeom prst="rect">
              <a:avLst/>
            </a:prstGeom>
          </p:spPr>
        </p:pic>
      </p:grpSp>
      <p:sp>
        <p:nvSpPr>
          <p:cNvPr id="13" name="Rectangle à coins arrondis 12"/>
          <p:cNvSpPr/>
          <p:nvPr/>
        </p:nvSpPr>
        <p:spPr>
          <a:xfrm>
            <a:off x="457152" y="3363656"/>
            <a:ext cx="1335072" cy="1016319"/>
          </a:xfrm>
          <a:prstGeom prst="roundRect">
            <a:avLst/>
          </a:prstGeom>
          <a:solidFill>
            <a:srgbClr val="FFFFFF"/>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Zones d’influence s’étendent depuis 1999</a:t>
            </a:r>
            <a:endParaRPr lang="fr-FR" sz="1600" dirty="0">
              <a:solidFill>
                <a:schemeClr val="tx1"/>
              </a:solidFill>
            </a:endParaRPr>
          </a:p>
        </p:txBody>
      </p:sp>
      <p:cxnSp>
        <p:nvCxnSpPr>
          <p:cNvPr id="21" name="Connecteur droit avec flèche 20"/>
          <p:cNvCxnSpPr>
            <a:stCxn id="13" idx="0"/>
          </p:cNvCxnSpPr>
          <p:nvPr/>
        </p:nvCxnSpPr>
        <p:spPr>
          <a:xfrm flipV="1">
            <a:off x="1124688" y="2683860"/>
            <a:ext cx="621816" cy="67979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13" idx="0"/>
          </p:cNvCxnSpPr>
          <p:nvPr/>
        </p:nvCxnSpPr>
        <p:spPr>
          <a:xfrm flipV="1">
            <a:off x="1124688" y="3170568"/>
            <a:ext cx="1255279" cy="193088"/>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à coins arrondis 32"/>
          <p:cNvSpPr/>
          <p:nvPr/>
        </p:nvSpPr>
        <p:spPr>
          <a:xfrm>
            <a:off x="2379967" y="3643940"/>
            <a:ext cx="1319999" cy="978296"/>
          </a:xfrm>
          <a:prstGeom prst="roundRect">
            <a:avLst/>
          </a:prstGeom>
          <a:solidFill>
            <a:srgbClr val="FFFFFF"/>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Zone d’influence se réduit depuis 1999</a:t>
            </a:r>
            <a:endParaRPr lang="fr-FR" sz="1600" dirty="0">
              <a:solidFill>
                <a:schemeClr val="tx1"/>
              </a:solidFill>
            </a:endParaRPr>
          </a:p>
        </p:txBody>
      </p:sp>
      <p:cxnSp>
        <p:nvCxnSpPr>
          <p:cNvPr id="39" name="Connecteur droit avec flèche 38"/>
          <p:cNvCxnSpPr/>
          <p:nvPr/>
        </p:nvCxnSpPr>
        <p:spPr>
          <a:xfrm flipV="1">
            <a:off x="3699967" y="3474720"/>
            <a:ext cx="460553" cy="33844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à coins arrondis 40"/>
          <p:cNvSpPr/>
          <p:nvPr/>
        </p:nvSpPr>
        <p:spPr>
          <a:xfrm>
            <a:off x="2105647" y="5048695"/>
            <a:ext cx="1319999" cy="978296"/>
          </a:xfrm>
          <a:prstGeom prst="roundRect">
            <a:avLst/>
          </a:prstGeom>
          <a:solidFill>
            <a:srgbClr val="FFFFFF"/>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Zone d’influence stagne depuis 1999</a:t>
            </a:r>
            <a:endParaRPr lang="fr-FR" sz="1600" dirty="0">
              <a:solidFill>
                <a:schemeClr val="tx1"/>
              </a:solidFill>
            </a:endParaRPr>
          </a:p>
        </p:txBody>
      </p:sp>
      <p:cxnSp>
        <p:nvCxnSpPr>
          <p:cNvPr id="43" name="Connecteur droit avec flèche 42"/>
          <p:cNvCxnSpPr>
            <a:stCxn id="41" idx="3"/>
          </p:cNvCxnSpPr>
          <p:nvPr/>
        </p:nvCxnSpPr>
        <p:spPr>
          <a:xfrm flipV="1">
            <a:off x="3425646" y="5268567"/>
            <a:ext cx="532963" cy="2692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90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8710" y="-103239"/>
            <a:ext cx="12742607" cy="7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ctrTitle"/>
          </p:nvPr>
        </p:nvSpPr>
        <p:spPr>
          <a:xfrm>
            <a:off x="95250" y="47266"/>
            <a:ext cx="7459980" cy="460245"/>
          </a:xfrm>
          <a:noFill/>
        </p:spPr>
        <p:txBody>
          <a:bodyPr>
            <a:normAutofit/>
          </a:bodyPr>
          <a:lstStyle/>
          <a:p>
            <a:pPr algn="l"/>
            <a:r>
              <a:rPr lang="fr-FR" sz="2000" b="1" dirty="0" smtClean="0">
                <a:solidFill>
                  <a:schemeClr val="bg1"/>
                </a:solidFill>
                <a:latin typeface="+mn-lt"/>
              </a:rPr>
              <a:t>L’industrie est le principal employeur des frontaliers du Grand Est</a:t>
            </a:r>
            <a:endParaRPr lang="fr-FR" sz="1600" dirty="0">
              <a:solidFill>
                <a:schemeClr val="bg1"/>
              </a:solidFill>
            </a:endParaRPr>
          </a:p>
        </p:txBody>
      </p:sp>
      <p:sp>
        <p:nvSpPr>
          <p:cNvPr id="5" name="ZoneTexte 4"/>
          <p:cNvSpPr txBox="1"/>
          <p:nvPr/>
        </p:nvSpPr>
        <p:spPr>
          <a:xfrm>
            <a:off x="176531" y="5168496"/>
            <a:ext cx="3846830" cy="1138773"/>
          </a:xfrm>
          <a:prstGeom prst="rect">
            <a:avLst/>
          </a:prstGeom>
          <a:solidFill>
            <a:schemeClr val="accent1">
              <a:lumMod val="20000"/>
              <a:lumOff val="80000"/>
            </a:schemeClr>
          </a:solidFill>
        </p:spPr>
        <p:txBody>
          <a:bodyPr wrap="square" rtlCol="0">
            <a:spAutoFit/>
          </a:bodyPr>
          <a:lstStyle/>
          <a:p>
            <a:pPr algn="just"/>
            <a:r>
              <a:rPr lang="fr-FR" dirty="0" smtClean="0"/>
              <a:t>Plus d’</a:t>
            </a:r>
            <a:r>
              <a:rPr lang="fr-FR" b="1" dirty="0" smtClean="0"/>
              <a:t>1 frontalier sur 4 </a:t>
            </a:r>
            <a:r>
              <a:rPr lang="fr-FR" dirty="0" smtClean="0"/>
              <a:t>travaille dans </a:t>
            </a:r>
            <a:r>
              <a:rPr lang="fr-FR" b="1" dirty="0" smtClean="0"/>
              <a:t>l’industrie, </a:t>
            </a:r>
            <a:r>
              <a:rPr lang="fr-FR" dirty="0" smtClean="0"/>
              <a:t>en particulier </a:t>
            </a:r>
            <a:r>
              <a:rPr lang="fr-FR" dirty="0" smtClean="0">
                <a:sym typeface="Wingdings" panose="05000000000000000000" pitchFamily="2" charset="2"/>
              </a:rPr>
              <a:t>en </a:t>
            </a:r>
            <a:r>
              <a:rPr lang="fr-FR" b="1" dirty="0" smtClean="0">
                <a:solidFill>
                  <a:srgbClr val="C00000"/>
                </a:solidFill>
                <a:sym typeface="Wingdings" panose="05000000000000000000" pitchFamily="2" charset="2"/>
              </a:rPr>
              <a:t>Allemagne</a:t>
            </a:r>
            <a:r>
              <a:rPr lang="fr-FR" dirty="0" smtClean="0">
                <a:sym typeface="Wingdings" panose="05000000000000000000" pitchFamily="2" charset="2"/>
              </a:rPr>
              <a:t> </a:t>
            </a:r>
            <a:r>
              <a:rPr lang="fr-FR" sz="1400" dirty="0" smtClean="0">
                <a:solidFill>
                  <a:schemeClr val="bg1">
                    <a:lumMod val="50000"/>
                  </a:schemeClr>
                </a:solidFill>
                <a:sym typeface="Wingdings" panose="05000000000000000000" pitchFamily="2" charset="2"/>
              </a:rPr>
              <a:t>(automobile </a:t>
            </a:r>
            <a:r>
              <a:rPr lang="fr-FR" sz="1400" dirty="0">
                <a:solidFill>
                  <a:schemeClr val="bg1">
                    <a:lumMod val="50000"/>
                  </a:schemeClr>
                </a:solidFill>
                <a:sym typeface="Wingdings" panose="05000000000000000000" pitchFamily="2" charset="2"/>
              </a:rPr>
              <a:t>: Daimler, Ford </a:t>
            </a:r>
            <a:r>
              <a:rPr lang="fr-FR" sz="1400" dirty="0" smtClean="0">
                <a:solidFill>
                  <a:schemeClr val="bg1">
                    <a:lumMod val="50000"/>
                  </a:schemeClr>
                </a:solidFill>
                <a:sym typeface="Wingdings" panose="05000000000000000000" pitchFamily="2" charset="2"/>
              </a:rPr>
              <a:t>???) </a:t>
            </a:r>
            <a:r>
              <a:rPr lang="fr-FR" dirty="0" smtClean="0">
                <a:sym typeface="Wingdings" panose="05000000000000000000" pitchFamily="2" charset="2"/>
              </a:rPr>
              <a:t>et en </a:t>
            </a:r>
            <a:r>
              <a:rPr lang="fr-FR" b="1" dirty="0" smtClean="0">
                <a:solidFill>
                  <a:srgbClr val="C00000"/>
                </a:solidFill>
                <a:sym typeface="Wingdings" panose="05000000000000000000" pitchFamily="2" charset="2"/>
              </a:rPr>
              <a:t>Suisse</a:t>
            </a:r>
            <a:r>
              <a:rPr lang="fr-FR" dirty="0" smtClean="0">
                <a:sym typeface="Wingdings" panose="05000000000000000000" pitchFamily="2" charset="2"/>
              </a:rPr>
              <a:t> </a:t>
            </a:r>
            <a:r>
              <a:rPr lang="fr-FR" sz="1400" dirty="0" smtClean="0">
                <a:solidFill>
                  <a:schemeClr val="bg1">
                    <a:lumMod val="50000"/>
                  </a:schemeClr>
                </a:solidFill>
                <a:sym typeface="Wingdings" panose="05000000000000000000" pitchFamily="2" charset="2"/>
              </a:rPr>
              <a:t>(industrie pharmaceutique : Novartis, Roche)</a:t>
            </a:r>
          </a:p>
        </p:txBody>
      </p:sp>
      <p:sp>
        <p:nvSpPr>
          <p:cNvPr id="7" name="Espace réservé du numéro de diapositive 3"/>
          <p:cNvSpPr>
            <a:spLocks noGrp="1"/>
          </p:cNvSpPr>
          <p:nvPr>
            <p:ph type="sldNum" sz="quarter" idx="12"/>
          </p:nvPr>
        </p:nvSpPr>
        <p:spPr>
          <a:xfrm>
            <a:off x="11769212" y="6474334"/>
            <a:ext cx="439997" cy="365125"/>
          </a:xfrm>
        </p:spPr>
        <p:txBody>
          <a:bodyPr/>
          <a:lstStyle/>
          <a:p>
            <a:fld id="{24F04BC0-8250-470F-B0C3-1C6DE5880F8D}" type="slidenum">
              <a:rPr lang="fr-FR" smtClean="0"/>
              <a:t>8</a:t>
            </a:fld>
            <a:endParaRPr lang="fr-FR"/>
          </a:p>
        </p:txBody>
      </p:sp>
      <p:sp>
        <p:nvSpPr>
          <p:cNvPr id="9" name="ZoneTexte 8"/>
          <p:cNvSpPr txBox="1"/>
          <p:nvPr/>
        </p:nvSpPr>
        <p:spPr>
          <a:xfrm>
            <a:off x="336133" y="6563853"/>
            <a:ext cx="11551920" cy="246221"/>
          </a:xfrm>
          <a:prstGeom prst="rect">
            <a:avLst/>
          </a:prstGeom>
          <a:noFill/>
        </p:spPr>
        <p:txBody>
          <a:bodyPr wrap="square" rtlCol="0">
            <a:spAutoFit/>
          </a:bodyPr>
          <a:lstStyle/>
          <a:p>
            <a:r>
              <a:rPr lang="fr-FR" sz="1000" dirty="0" smtClean="0">
                <a:solidFill>
                  <a:schemeClr val="bg1">
                    <a:lumMod val="50000"/>
                  </a:schemeClr>
                </a:solidFill>
              </a:rPr>
              <a:t>Source :  Insee</a:t>
            </a:r>
            <a:r>
              <a:rPr lang="fr-FR" sz="1000" dirty="0">
                <a:solidFill>
                  <a:schemeClr val="bg1">
                    <a:lumMod val="50000"/>
                  </a:schemeClr>
                </a:solidFill>
              </a:rPr>
              <a:t>, recensement de la population </a:t>
            </a:r>
            <a:r>
              <a:rPr lang="fr-FR" sz="1000" dirty="0" smtClean="0">
                <a:solidFill>
                  <a:schemeClr val="bg1">
                    <a:lumMod val="50000"/>
                  </a:schemeClr>
                </a:solidFill>
              </a:rPr>
              <a:t>2018, </a:t>
            </a:r>
            <a:r>
              <a:rPr lang="fr-FR" sz="1000" dirty="0">
                <a:solidFill>
                  <a:schemeClr val="bg1">
                    <a:lumMod val="50000"/>
                  </a:schemeClr>
                </a:solidFill>
              </a:rPr>
              <a:t>exploitation complémentaire</a:t>
            </a:r>
            <a:r>
              <a:rPr lang="fr-FR" sz="1000" dirty="0" smtClean="0">
                <a:solidFill>
                  <a:schemeClr val="bg1">
                    <a:lumMod val="50000"/>
                  </a:schemeClr>
                </a:solidFill>
              </a:rPr>
              <a:t>. Réalisation : Service </a:t>
            </a:r>
            <a:r>
              <a:rPr lang="fr-FR" sz="1000" dirty="0">
                <a:solidFill>
                  <a:schemeClr val="bg1">
                    <a:lumMod val="50000"/>
                  </a:schemeClr>
                </a:solidFill>
              </a:rPr>
              <a:t>des Actions Européennes et Transfrontalières, Conseil Régional Grand </a:t>
            </a:r>
            <a:r>
              <a:rPr lang="fr-FR" sz="1000" dirty="0" smtClean="0">
                <a:solidFill>
                  <a:schemeClr val="bg1">
                    <a:lumMod val="50000"/>
                  </a:schemeClr>
                </a:solidFill>
              </a:rPr>
              <a:t>Est.</a:t>
            </a:r>
            <a:endParaRPr lang="fr-FR" sz="1000" i="1" dirty="0">
              <a:solidFill>
                <a:schemeClr val="bg1">
                  <a:lumMod val="50000"/>
                </a:schemeClr>
              </a:solidFill>
            </a:endParaRPr>
          </a:p>
        </p:txBody>
      </p:sp>
      <p:sp>
        <p:nvSpPr>
          <p:cNvPr id="10" name="ZoneTexte 9"/>
          <p:cNvSpPr txBox="1"/>
          <p:nvPr/>
        </p:nvSpPr>
        <p:spPr>
          <a:xfrm>
            <a:off x="4474320" y="5168496"/>
            <a:ext cx="3495030" cy="1200329"/>
          </a:xfrm>
          <a:prstGeom prst="rect">
            <a:avLst/>
          </a:prstGeom>
          <a:solidFill>
            <a:schemeClr val="accent1">
              <a:lumMod val="20000"/>
              <a:lumOff val="80000"/>
            </a:schemeClr>
          </a:solidFill>
        </p:spPr>
        <p:txBody>
          <a:bodyPr wrap="square" rtlCol="0">
            <a:spAutoFit/>
          </a:bodyPr>
          <a:lstStyle/>
          <a:p>
            <a:pPr algn="just"/>
            <a:r>
              <a:rPr lang="fr-FR" dirty="0">
                <a:sym typeface="Wingdings" panose="05000000000000000000" pitchFamily="2" charset="2"/>
              </a:rPr>
              <a:t>L</a:t>
            </a:r>
            <a:r>
              <a:rPr lang="fr-FR" dirty="0" smtClean="0">
                <a:sym typeface="Wingdings" panose="05000000000000000000" pitchFamily="2" charset="2"/>
              </a:rPr>
              <a:t>es </a:t>
            </a:r>
            <a:r>
              <a:rPr lang="fr-FR" b="1" dirty="0" smtClean="0">
                <a:sym typeface="Wingdings" panose="05000000000000000000" pitchFamily="2" charset="2"/>
              </a:rPr>
              <a:t>activités financières et d’assurances </a:t>
            </a:r>
            <a:r>
              <a:rPr lang="fr-FR" dirty="0" smtClean="0">
                <a:sym typeface="Wingdings" panose="05000000000000000000" pitchFamily="2" charset="2"/>
              </a:rPr>
              <a:t>sont très présentes au </a:t>
            </a:r>
            <a:r>
              <a:rPr lang="fr-FR" b="1" dirty="0" smtClean="0">
                <a:solidFill>
                  <a:srgbClr val="C00000"/>
                </a:solidFill>
                <a:sym typeface="Wingdings" panose="05000000000000000000" pitchFamily="2" charset="2"/>
              </a:rPr>
              <a:t>Luxembourg</a:t>
            </a:r>
            <a:r>
              <a:rPr lang="fr-FR" dirty="0" smtClean="0">
                <a:sym typeface="Wingdings" panose="05000000000000000000" pitchFamily="2" charset="2"/>
              </a:rPr>
              <a:t> (12%)</a:t>
            </a:r>
            <a:endParaRPr lang="fr-FR" b="1" dirty="0">
              <a:sym typeface="Wingdings" panose="05000000000000000000" pitchFamily="2" charset="2"/>
            </a:endParaRPr>
          </a:p>
          <a:p>
            <a:pPr algn="just"/>
            <a:endParaRPr lang="fr-FR" b="1" dirty="0" smtClean="0">
              <a:sym typeface="Wingdings" panose="05000000000000000000" pitchFamily="2" charset="2"/>
            </a:endParaRPr>
          </a:p>
        </p:txBody>
      </p:sp>
      <p:sp>
        <p:nvSpPr>
          <p:cNvPr id="14" name="ZoneTexte 13"/>
          <p:cNvSpPr txBox="1"/>
          <p:nvPr/>
        </p:nvSpPr>
        <p:spPr>
          <a:xfrm>
            <a:off x="8420309" y="5153107"/>
            <a:ext cx="3558331" cy="1138773"/>
          </a:xfrm>
          <a:prstGeom prst="rect">
            <a:avLst/>
          </a:prstGeom>
          <a:solidFill>
            <a:schemeClr val="accent1">
              <a:lumMod val="20000"/>
              <a:lumOff val="80000"/>
            </a:schemeClr>
          </a:solidFill>
        </p:spPr>
        <p:txBody>
          <a:bodyPr wrap="square" rtlCol="0">
            <a:spAutoFit/>
          </a:bodyPr>
          <a:lstStyle/>
          <a:p>
            <a:r>
              <a:rPr lang="fr-FR" dirty="0" smtClean="0">
                <a:sym typeface="Wingdings" panose="05000000000000000000" pitchFamily="2" charset="2"/>
              </a:rPr>
              <a:t>Les activités de la </a:t>
            </a:r>
            <a:r>
              <a:rPr lang="fr-FR" b="1" dirty="0" smtClean="0">
                <a:sym typeface="Wingdings" panose="05000000000000000000" pitchFamily="2" charset="2"/>
              </a:rPr>
              <a:t>Santé </a:t>
            </a:r>
            <a:r>
              <a:rPr lang="fr-FR" dirty="0" smtClean="0">
                <a:sym typeface="Wingdings" panose="05000000000000000000" pitchFamily="2" charset="2"/>
              </a:rPr>
              <a:t>et du </a:t>
            </a:r>
            <a:r>
              <a:rPr lang="fr-FR" b="1" dirty="0" smtClean="0">
                <a:sym typeface="Wingdings" panose="05000000000000000000" pitchFamily="2" charset="2"/>
              </a:rPr>
              <a:t>social</a:t>
            </a:r>
            <a:r>
              <a:rPr lang="fr-FR" dirty="0" smtClean="0">
                <a:sym typeface="Wingdings" panose="05000000000000000000" pitchFamily="2" charset="2"/>
              </a:rPr>
              <a:t> sont très représentées en </a:t>
            </a:r>
            <a:r>
              <a:rPr lang="fr-FR" b="1" dirty="0" smtClean="0">
                <a:solidFill>
                  <a:srgbClr val="C00000"/>
                </a:solidFill>
                <a:sym typeface="Wingdings" panose="05000000000000000000" pitchFamily="2" charset="2"/>
              </a:rPr>
              <a:t>Belgique</a:t>
            </a:r>
            <a:r>
              <a:rPr lang="fr-FR" dirty="0" smtClean="0">
                <a:sym typeface="Wingdings" panose="05000000000000000000" pitchFamily="2" charset="2"/>
              </a:rPr>
              <a:t> (21 %) </a:t>
            </a:r>
            <a:r>
              <a:rPr lang="fr-FR" sz="1400" dirty="0" smtClean="0">
                <a:solidFill>
                  <a:schemeClr val="bg1">
                    <a:lumMod val="50000"/>
                  </a:schemeClr>
                </a:solidFill>
                <a:sym typeface="Wingdings" panose="05000000000000000000" pitchFamily="2" charset="2"/>
              </a:rPr>
              <a:t>(établissements de santé sur Arlon et Virton)</a:t>
            </a:r>
            <a:endParaRPr lang="fr-FR" sz="1600" dirty="0"/>
          </a:p>
        </p:txBody>
      </p:sp>
      <p:pic>
        <p:nvPicPr>
          <p:cNvPr id="4" name="Image 3"/>
          <p:cNvPicPr>
            <a:picLocks noChangeAspect="1"/>
          </p:cNvPicPr>
          <p:nvPr/>
        </p:nvPicPr>
        <p:blipFill>
          <a:blip r:embed="rId3"/>
          <a:stretch>
            <a:fillRect/>
          </a:stretch>
        </p:blipFill>
        <p:spPr>
          <a:xfrm>
            <a:off x="1079413" y="946457"/>
            <a:ext cx="9585350" cy="3950066"/>
          </a:xfrm>
          <a:prstGeom prst="rect">
            <a:avLst/>
          </a:prstGeom>
        </p:spPr>
      </p:pic>
      <p:sp>
        <p:nvSpPr>
          <p:cNvPr id="2" name="Ellipse 1"/>
          <p:cNvSpPr/>
          <p:nvPr/>
        </p:nvSpPr>
        <p:spPr>
          <a:xfrm>
            <a:off x="9361274" y="747537"/>
            <a:ext cx="1676400" cy="1321682"/>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4337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8710" y="-103239"/>
            <a:ext cx="12742607" cy="7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ctrTitle"/>
          </p:nvPr>
        </p:nvSpPr>
        <p:spPr>
          <a:xfrm>
            <a:off x="190500" y="1"/>
            <a:ext cx="9144000" cy="479502"/>
          </a:xfrm>
          <a:noFill/>
        </p:spPr>
        <p:txBody>
          <a:bodyPr>
            <a:normAutofit/>
          </a:bodyPr>
          <a:lstStyle/>
          <a:p>
            <a:pPr algn="l"/>
            <a:r>
              <a:rPr lang="fr-FR" sz="2000" b="1" dirty="0" smtClean="0">
                <a:solidFill>
                  <a:schemeClr val="bg1"/>
                </a:solidFill>
                <a:latin typeface="+mn-lt"/>
              </a:rPr>
              <a:t>Top 5 des professions exercées par les frontaliers, selon le pays de travail</a:t>
            </a:r>
            <a:endParaRPr lang="fr-FR" sz="1600" dirty="0">
              <a:solidFill>
                <a:schemeClr val="bg1"/>
              </a:solidFill>
            </a:endParaRPr>
          </a:p>
        </p:txBody>
      </p:sp>
      <p:sp>
        <p:nvSpPr>
          <p:cNvPr id="7" name="Espace réservé du numéro de diapositive 3"/>
          <p:cNvSpPr>
            <a:spLocks noGrp="1"/>
          </p:cNvSpPr>
          <p:nvPr>
            <p:ph type="sldNum" sz="quarter" idx="12"/>
          </p:nvPr>
        </p:nvSpPr>
        <p:spPr>
          <a:xfrm>
            <a:off x="11769212" y="6474334"/>
            <a:ext cx="439997" cy="365125"/>
          </a:xfrm>
        </p:spPr>
        <p:txBody>
          <a:bodyPr/>
          <a:lstStyle/>
          <a:p>
            <a:fld id="{24F04BC0-8250-470F-B0C3-1C6DE5880F8D}" type="slidenum">
              <a:rPr lang="fr-FR" smtClean="0"/>
              <a:t>9</a:t>
            </a:fld>
            <a:endParaRPr lang="fr-FR"/>
          </a:p>
        </p:txBody>
      </p:sp>
      <p:sp>
        <p:nvSpPr>
          <p:cNvPr id="9" name="ZoneTexte 8"/>
          <p:cNvSpPr txBox="1"/>
          <p:nvPr/>
        </p:nvSpPr>
        <p:spPr>
          <a:xfrm>
            <a:off x="80009" y="6569614"/>
            <a:ext cx="12129200" cy="246221"/>
          </a:xfrm>
          <a:prstGeom prst="rect">
            <a:avLst/>
          </a:prstGeom>
          <a:noFill/>
        </p:spPr>
        <p:txBody>
          <a:bodyPr wrap="square" rtlCol="0">
            <a:spAutoFit/>
          </a:bodyPr>
          <a:lstStyle/>
          <a:p>
            <a:r>
              <a:rPr lang="fr-FR" sz="1000" dirty="0" smtClean="0">
                <a:solidFill>
                  <a:schemeClr val="bg1">
                    <a:lumMod val="50000"/>
                  </a:schemeClr>
                </a:solidFill>
              </a:rPr>
              <a:t>Source :  Insee</a:t>
            </a:r>
            <a:r>
              <a:rPr lang="fr-FR" sz="1000" dirty="0">
                <a:solidFill>
                  <a:schemeClr val="bg1">
                    <a:lumMod val="50000"/>
                  </a:schemeClr>
                </a:solidFill>
              </a:rPr>
              <a:t>, recensement de la population </a:t>
            </a:r>
            <a:r>
              <a:rPr lang="fr-FR" sz="1000" dirty="0" smtClean="0">
                <a:solidFill>
                  <a:schemeClr val="bg1">
                    <a:lumMod val="50000"/>
                  </a:schemeClr>
                </a:solidFill>
              </a:rPr>
              <a:t>2018, </a:t>
            </a:r>
            <a:r>
              <a:rPr lang="fr-FR" sz="1000" dirty="0">
                <a:solidFill>
                  <a:schemeClr val="bg1">
                    <a:lumMod val="50000"/>
                  </a:schemeClr>
                </a:solidFill>
              </a:rPr>
              <a:t>exploitation complémentaire</a:t>
            </a:r>
            <a:r>
              <a:rPr lang="fr-FR" sz="1000" dirty="0" smtClean="0">
                <a:solidFill>
                  <a:schemeClr val="bg1">
                    <a:lumMod val="50000"/>
                  </a:schemeClr>
                </a:solidFill>
              </a:rPr>
              <a:t>. Réalisation : Service </a:t>
            </a:r>
            <a:r>
              <a:rPr lang="fr-FR" sz="1000" dirty="0">
                <a:solidFill>
                  <a:schemeClr val="bg1">
                    <a:lumMod val="50000"/>
                  </a:schemeClr>
                </a:solidFill>
              </a:rPr>
              <a:t>des Actions Européennes et Transfrontalières, Conseil Régional Grand </a:t>
            </a:r>
            <a:r>
              <a:rPr lang="fr-FR" sz="1000" dirty="0" smtClean="0">
                <a:solidFill>
                  <a:schemeClr val="bg1">
                    <a:lumMod val="50000"/>
                  </a:schemeClr>
                </a:solidFill>
              </a:rPr>
              <a:t>Est.</a:t>
            </a:r>
            <a:endParaRPr lang="fr-FR" sz="1000" i="1" dirty="0">
              <a:solidFill>
                <a:schemeClr val="bg1">
                  <a:lumMod val="50000"/>
                </a:schemeClr>
              </a:solidFill>
            </a:endParaRPr>
          </a:p>
        </p:txBody>
      </p:sp>
      <p:sp>
        <p:nvSpPr>
          <p:cNvPr id="4" name="ZoneTexte 3"/>
          <p:cNvSpPr txBox="1"/>
          <p:nvPr/>
        </p:nvSpPr>
        <p:spPr>
          <a:xfrm>
            <a:off x="263825" y="1343188"/>
            <a:ext cx="640080" cy="3200876"/>
          </a:xfrm>
          <a:prstGeom prst="rect">
            <a:avLst/>
          </a:prstGeom>
          <a:noFill/>
        </p:spPr>
        <p:txBody>
          <a:bodyPr wrap="square" rtlCol="0">
            <a:spAutoFit/>
          </a:bodyPr>
          <a:lstStyle/>
          <a:p>
            <a:r>
              <a:rPr lang="fr-FR" dirty="0" smtClean="0"/>
              <a:t>❶</a:t>
            </a:r>
          </a:p>
          <a:p>
            <a:endParaRPr lang="fr-FR" sz="1600" dirty="0" smtClean="0"/>
          </a:p>
          <a:p>
            <a:endParaRPr lang="fr-FR" sz="1600" dirty="0" smtClean="0"/>
          </a:p>
          <a:p>
            <a:r>
              <a:rPr lang="fr-FR" dirty="0" smtClean="0"/>
              <a:t>❷</a:t>
            </a:r>
          </a:p>
          <a:p>
            <a:endParaRPr lang="fr-FR" sz="1200" dirty="0" smtClean="0"/>
          </a:p>
          <a:p>
            <a:endParaRPr lang="fr-FR" sz="1200" dirty="0"/>
          </a:p>
          <a:p>
            <a:r>
              <a:rPr lang="fr-FR" dirty="0" smtClean="0"/>
              <a:t>❸</a:t>
            </a:r>
          </a:p>
          <a:p>
            <a:endParaRPr lang="fr-FR" sz="2000" dirty="0"/>
          </a:p>
          <a:p>
            <a:r>
              <a:rPr lang="fr-FR" dirty="0" smtClean="0"/>
              <a:t>❹</a:t>
            </a:r>
          </a:p>
          <a:p>
            <a:endParaRPr lang="fr-FR" sz="1600" dirty="0" smtClean="0"/>
          </a:p>
          <a:p>
            <a:endParaRPr lang="fr-FR" sz="1600" dirty="0"/>
          </a:p>
          <a:p>
            <a:r>
              <a:rPr lang="fr-FR" dirty="0" smtClean="0"/>
              <a:t>❺</a:t>
            </a:r>
            <a:endParaRPr lang="fr-FR" dirty="0"/>
          </a:p>
        </p:txBody>
      </p:sp>
      <p:sp>
        <p:nvSpPr>
          <p:cNvPr id="11" name="ZoneTexte 10"/>
          <p:cNvSpPr txBox="1"/>
          <p:nvPr/>
        </p:nvSpPr>
        <p:spPr>
          <a:xfrm>
            <a:off x="9052791" y="4803476"/>
            <a:ext cx="2788689" cy="1569660"/>
          </a:xfrm>
          <a:prstGeom prst="rect">
            <a:avLst/>
          </a:prstGeom>
          <a:solidFill>
            <a:schemeClr val="accent3">
              <a:lumMod val="20000"/>
              <a:lumOff val="80000"/>
            </a:schemeClr>
          </a:solidFill>
        </p:spPr>
        <p:txBody>
          <a:bodyPr wrap="square" rtlCol="0">
            <a:spAutoFit/>
          </a:bodyPr>
          <a:lstStyle/>
          <a:p>
            <a:pPr algn="just"/>
            <a:r>
              <a:rPr lang="fr-FR" sz="1600" dirty="0"/>
              <a:t>Plutôt des </a:t>
            </a:r>
            <a:r>
              <a:rPr lang="fr-FR" sz="1600" b="1" dirty="0"/>
              <a:t>ouvriers qualifiés</a:t>
            </a:r>
            <a:r>
              <a:rPr lang="fr-FR" sz="1600" dirty="0"/>
              <a:t> (24%), et  des </a:t>
            </a:r>
            <a:r>
              <a:rPr lang="fr-FR" sz="1600" b="1" dirty="0" smtClean="0">
                <a:solidFill>
                  <a:srgbClr val="C00000"/>
                </a:solidFill>
              </a:rPr>
              <a:t>professions </a:t>
            </a:r>
            <a:r>
              <a:rPr lang="fr-FR" sz="1600" b="1" dirty="0">
                <a:solidFill>
                  <a:srgbClr val="C00000"/>
                </a:solidFill>
              </a:rPr>
              <a:t>intermédiaires </a:t>
            </a:r>
            <a:r>
              <a:rPr lang="fr-FR" sz="1600" dirty="0">
                <a:solidFill>
                  <a:srgbClr val="C00000"/>
                </a:solidFill>
              </a:rPr>
              <a:t>et </a:t>
            </a:r>
            <a:r>
              <a:rPr lang="fr-FR" sz="1600" b="1" dirty="0">
                <a:solidFill>
                  <a:srgbClr val="C00000"/>
                </a:solidFill>
              </a:rPr>
              <a:t>supérieures</a:t>
            </a:r>
            <a:r>
              <a:rPr lang="fr-FR" sz="1600" dirty="0">
                <a:solidFill>
                  <a:srgbClr val="C00000"/>
                </a:solidFill>
              </a:rPr>
              <a:t> (45%)</a:t>
            </a:r>
          </a:p>
          <a:p>
            <a:pPr algn="just"/>
            <a:endParaRPr lang="fr-FR" sz="1600" dirty="0" smtClean="0"/>
          </a:p>
          <a:p>
            <a:pPr algn="just"/>
            <a:r>
              <a:rPr lang="fr-FR" sz="1600" dirty="0" smtClean="0"/>
              <a:t>40% de </a:t>
            </a:r>
            <a:r>
              <a:rPr lang="fr-FR" sz="1600" b="1" dirty="0" smtClean="0"/>
              <a:t>diplômés du supérieur</a:t>
            </a:r>
            <a:endParaRPr lang="fr-FR" sz="1600" dirty="0" smtClean="0"/>
          </a:p>
        </p:txBody>
      </p:sp>
      <p:sp>
        <p:nvSpPr>
          <p:cNvPr id="5" name="ZoneTexte 4"/>
          <p:cNvSpPr txBox="1"/>
          <p:nvPr/>
        </p:nvSpPr>
        <p:spPr>
          <a:xfrm>
            <a:off x="1215851" y="4815288"/>
            <a:ext cx="2106570" cy="1569660"/>
          </a:xfrm>
          <a:prstGeom prst="rect">
            <a:avLst/>
          </a:prstGeom>
          <a:solidFill>
            <a:schemeClr val="accent1">
              <a:lumMod val="20000"/>
              <a:lumOff val="80000"/>
            </a:schemeClr>
          </a:solidFill>
        </p:spPr>
        <p:txBody>
          <a:bodyPr wrap="square" rtlCol="0">
            <a:spAutoFit/>
          </a:bodyPr>
          <a:lstStyle/>
          <a:p>
            <a:r>
              <a:rPr lang="fr-FR" sz="1600" dirty="0" smtClean="0"/>
              <a:t>Plutôt des </a:t>
            </a:r>
            <a:r>
              <a:rPr lang="fr-FR" sz="1600" b="1" dirty="0">
                <a:solidFill>
                  <a:srgbClr val="C00000"/>
                </a:solidFill>
              </a:rPr>
              <a:t>emplois d’ouvriers </a:t>
            </a:r>
            <a:r>
              <a:rPr lang="fr-FR" sz="1600" dirty="0" smtClean="0">
                <a:solidFill>
                  <a:srgbClr val="C00000"/>
                </a:solidFill>
              </a:rPr>
              <a:t>: 46% </a:t>
            </a:r>
            <a:r>
              <a:rPr lang="fr-FR" sz="1600" dirty="0" smtClean="0"/>
              <a:t>(plutôt </a:t>
            </a:r>
            <a:r>
              <a:rPr lang="fr-FR" sz="1600" b="1" dirty="0" smtClean="0"/>
              <a:t>qualifiés</a:t>
            </a:r>
            <a:r>
              <a:rPr lang="fr-FR" sz="1600" dirty="0" smtClean="0"/>
              <a:t> </a:t>
            </a:r>
            <a:r>
              <a:rPr lang="fr-FR" sz="1600" dirty="0"/>
              <a:t>: 28</a:t>
            </a:r>
            <a:r>
              <a:rPr lang="fr-FR" sz="1600" dirty="0" smtClean="0"/>
              <a:t>%)</a:t>
            </a:r>
          </a:p>
          <a:p>
            <a:endParaRPr lang="fr-FR" sz="1600" dirty="0"/>
          </a:p>
          <a:p>
            <a:r>
              <a:rPr lang="fr-FR" sz="1600" b="1" dirty="0">
                <a:solidFill>
                  <a:srgbClr val="C00000"/>
                </a:solidFill>
              </a:rPr>
              <a:t>26% de diplômés du </a:t>
            </a:r>
            <a:r>
              <a:rPr lang="fr-FR" sz="1600" b="1" dirty="0" smtClean="0">
                <a:solidFill>
                  <a:srgbClr val="C00000"/>
                </a:solidFill>
              </a:rPr>
              <a:t>supérieur</a:t>
            </a:r>
            <a:endParaRPr lang="fr-FR" sz="1600" b="1" dirty="0">
              <a:solidFill>
                <a:srgbClr val="C00000"/>
              </a:solidFill>
            </a:endParaRPr>
          </a:p>
        </p:txBody>
      </p:sp>
      <p:sp>
        <p:nvSpPr>
          <p:cNvPr id="12" name="Rectangle 11"/>
          <p:cNvSpPr/>
          <p:nvPr/>
        </p:nvSpPr>
        <p:spPr>
          <a:xfrm>
            <a:off x="3548066" y="4815288"/>
            <a:ext cx="2719173" cy="1569660"/>
          </a:xfrm>
          <a:prstGeom prst="rect">
            <a:avLst/>
          </a:prstGeom>
          <a:solidFill>
            <a:schemeClr val="accent6">
              <a:lumMod val="20000"/>
              <a:lumOff val="80000"/>
            </a:schemeClr>
          </a:solidFill>
        </p:spPr>
        <p:txBody>
          <a:bodyPr wrap="square">
            <a:spAutoFit/>
          </a:bodyPr>
          <a:lstStyle/>
          <a:p>
            <a:r>
              <a:rPr lang="fr-FR" sz="1600" dirty="0"/>
              <a:t>Plutôt des </a:t>
            </a:r>
            <a:r>
              <a:rPr lang="fr-FR" sz="1600" b="1" dirty="0">
                <a:solidFill>
                  <a:srgbClr val="C00000"/>
                </a:solidFill>
              </a:rPr>
              <a:t>employés</a:t>
            </a:r>
            <a:r>
              <a:rPr lang="fr-FR" sz="1600" dirty="0"/>
              <a:t> (27%, plutôt </a:t>
            </a:r>
            <a:r>
              <a:rPr lang="fr-FR" sz="1600" b="1" dirty="0"/>
              <a:t>non qualifiés </a:t>
            </a:r>
            <a:r>
              <a:rPr lang="fr-FR" sz="1600" dirty="0"/>
              <a:t>: 15%) et des </a:t>
            </a:r>
            <a:r>
              <a:rPr lang="fr-FR" sz="1600" b="1" dirty="0" smtClean="0"/>
              <a:t>prof. </a:t>
            </a:r>
            <a:r>
              <a:rPr lang="fr-FR" sz="1600" b="1" dirty="0"/>
              <a:t>intermédiaires </a:t>
            </a:r>
            <a:r>
              <a:rPr lang="fr-FR" sz="1600" dirty="0"/>
              <a:t>(25%)</a:t>
            </a:r>
          </a:p>
          <a:p>
            <a:endParaRPr lang="fr-FR" sz="1600" dirty="0" smtClean="0"/>
          </a:p>
          <a:p>
            <a:r>
              <a:rPr lang="fr-FR" sz="1600" dirty="0" smtClean="0"/>
              <a:t>28</a:t>
            </a:r>
            <a:r>
              <a:rPr lang="fr-FR" sz="1600" dirty="0"/>
              <a:t>% de </a:t>
            </a:r>
            <a:r>
              <a:rPr lang="fr-FR" sz="1600" b="1" dirty="0"/>
              <a:t>diplômés du </a:t>
            </a:r>
            <a:r>
              <a:rPr lang="fr-FR" sz="1600" b="1" dirty="0" smtClean="0"/>
              <a:t>supérieur</a:t>
            </a:r>
            <a:r>
              <a:rPr lang="fr-FR" sz="1600" dirty="0" smtClean="0"/>
              <a:t> </a:t>
            </a:r>
          </a:p>
        </p:txBody>
      </p:sp>
      <p:sp>
        <p:nvSpPr>
          <p:cNvPr id="13" name="Rectangle 12"/>
          <p:cNvSpPr/>
          <p:nvPr/>
        </p:nvSpPr>
        <p:spPr>
          <a:xfrm>
            <a:off x="6440180" y="4815288"/>
            <a:ext cx="2439670" cy="1569660"/>
          </a:xfrm>
          <a:prstGeom prst="rect">
            <a:avLst/>
          </a:prstGeom>
          <a:solidFill>
            <a:schemeClr val="accent4">
              <a:lumMod val="20000"/>
              <a:lumOff val="80000"/>
            </a:schemeClr>
          </a:solidFill>
        </p:spPr>
        <p:txBody>
          <a:bodyPr wrap="square">
            <a:spAutoFit/>
          </a:bodyPr>
          <a:lstStyle/>
          <a:p>
            <a:r>
              <a:rPr lang="fr-FR" sz="1600" dirty="0"/>
              <a:t>Plutôt des </a:t>
            </a:r>
            <a:r>
              <a:rPr lang="fr-FR" sz="1600" b="1" dirty="0">
                <a:solidFill>
                  <a:srgbClr val="C00000"/>
                </a:solidFill>
              </a:rPr>
              <a:t>employés qualifiés</a:t>
            </a:r>
            <a:r>
              <a:rPr lang="fr-FR" sz="1600" dirty="0">
                <a:solidFill>
                  <a:srgbClr val="C00000"/>
                </a:solidFill>
              </a:rPr>
              <a:t> </a:t>
            </a:r>
            <a:r>
              <a:rPr lang="fr-FR" sz="1600" dirty="0"/>
              <a:t>(18%) et des </a:t>
            </a:r>
            <a:r>
              <a:rPr lang="fr-FR" sz="1600" b="1" dirty="0" smtClean="0">
                <a:solidFill>
                  <a:srgbClr val="C00000"/>
                </a:solidFill>
              </a:rPr>
              <a:t>prof. </a:t>
            </a:r>
            <a:r>
              <a:rPr lang="fr-FR" sz="1600" b="1" dirty="0">
                <a:solidFill>
                  <a:srgbClr val="C00000"/>
                </a:solidFill>
              </a:rPr>
              <a:t>intermédiaires </a:t>
            </a:r>
            <a:r>
              <a:rPr lang="fr-FR" sz="1600" dirty="0"/>
              <a:t>(25%)</a:t>
            </a:r>
          </a:p>
          <a:p>
            <a:endParaRPr lang="fr-FR" sz="1600" dirty="0"/>
          </a:p>
          <a:p>
            <a:r>
              <a:rPr lang="fr-FR" sz="1600" b="1" dirty="0" smtClean="0">
                <a:solidFill>
                  <a:srgbClr val="C00000"/>
                </a:solidFill>
              </a:rPr>
              <a:t>45</a:t>
            </a:r>
            <a:r>
              <a:rPr lang="fr-FR" sz="1600" b="1" dirty="0">
                <a:solidFill>
                  <a:srgbClr val="C00000"/>
                </a:solidFill>
              </a:rPr>
              <a:t>% de diplômés du </a:t>
            </a:r>
            <a:r>
              <a:rPr lang="fr-FR" sz="1600" b="1" dirty="0" smtClean="0">
                <a:solidFill>
                  <a:srgbClr val="C00000"/>
                </a:solidFill>
              </a:rPr>
              <a:t>supérieur</a:t>
            </a:r>
          </a:p>
        </p:txBody>
      </p:sp>
      <p:sp>
        <p:nvSpPr>
          <p:cNvPr id="14" name="Flèche droite 13"/>
          <p:cNvSpPr/>
          <p:nvPr/>
        </p:nvSpPr>
        <p:spPr>
          <a:xfrm rot="5947478">
            <a:off x="1508128" y="4504430"/>
            <a:ext cx="382187" cy="316543"/>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rot="5947478">
            <a:off x="4160666" y="4490135"/>
            <a:ext cx="386212" cy="319877"/>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rot="4954653">
            <a:off x="7221997" y="4483198"/>
            <a:ext cx="388129" cy="32146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rot="4954653">
            <a:off x="10272534" y="4487155"/>
            <a:ext cx="388129" cy="321465"/>
          </a:xfrm>
          <a:prstGeom prst="rightArrow">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p:cNvPicPr>
            <a:picLocks noChangeAspect="1"/>
          </p:cNvPicPr>
          <p:nvPr/>
        </p:nvPicPr>
        <p:blipFill>
          <a:blip r:embed="rId3"/>
          <a:stretch>
            <a:fillRect/>
          </a:stretch>
        </p:blipFill>
        <p:spPr>
          <a:xfrm>
            <a:off x="720089" y="780990"/>
            <a:ext cx="10980242" cy="3667794"/>
          </a:xfrm>
          <a:prstGeom prst="rect">
            <a:avLst/>
          </a:prstGeom>
        </p:spPr>
      </p:pic>
      <p:sp>
        <p:nvSpPr>
          <p:cNvPr id="2" name="ZoneTexte 1"/>
          <p:cNvSpPr txBox="1"/>
          <p:nvPr/>
        </p:nvSpPr>
        <p:spPr>
          <a:xfrm>
            <a:off x="-1" y="5114611"/>
            <a:ext cx="1296237" cy="923330"/>
          </a:xfrm>
          <a:prstGeom prst="rect">
            <a:avLst/>
          </a:prstGeom>
          <a:noFill/>
        </p:spPr>
        <p:txBody>
          <a:bodyPr wrap="square" rtlCol="0">
            <a:spAutoFit/>
          </a:bodyPr>
          <a:lstStyle/>
          <a:p>
            <a:r>
              <a:rPr lang="fr-FR" b="1" dirty="0" smtClean="0"/>
              <a:t>Ensemble des frontaliers :</a:t>
            </a:r>
            <a:endParaRPr lang="fr-FR" b="1" dirty="0"/>
          </a:p>
        </p:txBody>
      </p:sp>
      <p:grpSp>
        <p:nvGrpSpPr>
          <p:cNvPr id="10" name="Groupe 9"/>
          <p:cNvGrpSpPr/>
          <p:nvPr/>
        </p:nvGrpSpPr>
        <p:grpSpPr>
          <a:xfrm>
            <a:off x="8564884" y="695877"/>
            <a:ext cx="3720105" cy="5800831"/>
            <a:chOff x="8489104" y="670544"/>
            <a:chExt cx="3720105" cy="5800831"/>
          </a:xfrm>
        </p:grpSpPr>
        <p:sp>
          <p:nvSpPr>
            <p:cNvPr id="6" name="Rectangle 5"/>
            <p:cNvSpPr/>
            <p:nvPr/>
          </p:nvSpPr>
          <p:spPr>
            <a:xfrm>
              <a:off x="8489104" y="670544"/>
              <a:ext cx="3720105" cy="4031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8977012" y="2439641"/>
              <a:ext cx="3179584" cy="4031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Rectangle 19"/>
          <p:cNvSpPr/>
          <p:nvPr/>
        </p:nvSpPr>
        <p:spPr>
          <a:xfrm>
            <a:off x="6324126" y="738896"/>
            <a:ext cx="6151400" cy="5818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507842" y="713229"/>
            <a:ext cx="8679038" cy="5749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90086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58204ED7402A4D825C491994FB1DD7" ma:contentTypeVersion="13" ma:contentTypeDescription="Crée un document." ma:contentTypeScope="" ma:versionID="c3e45f2f3e106dfe44d02f4000128bb7">
  <xsd:schema xmlns:xsd="http://www.w3.org/2001/XMLSchema" xmlns:xs="http://www.w3.org/2001/XMLSchema" xmlns:p="http://schemas.microsoft.com/office/2006/metadata/properties" xmlns:ns3="6ceb7eb9-948c-450a-8200-c0a1d548a2dd" xmlns:ns4="7ffcdd59-4f25-4b6c-b02c-a694f96d84ee" targetNamespace="http://schemas.microsoft.com/office/2006/metadata/properties" ma:root="true" ma:fieldsID="038a5ee7d463be2c31f87ab4600ac4e4" ns3:_="" ns4:_="">
    <xsd:import namespace="6ceb7eb9-948c-450a-8200-c0a1d548a2dd"/>
    <xsd:import namespace="7ffcdd59-4f25-4b6c-b02c-a694f96d84e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eb7eb9-948c-450a-8200-c0a1d548a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fcdd59-4f25-4b6c-b02c-a694f96d84ee"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SharingHintHash" ma:index="19"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1E53A1-97F3-4D9C-8A0A-E586F684632C}">
  <ds:schemaRefs>
    <ds:schemaRef ds:uri="http://schemas.microsoft.com/sharepoint/v3/contenttype/forms"/>
  </ds:schemaRefs>
</ds:datastoreItem>
</file>

<file path=customXml/itemProps2.xml><?xml version="1.0" encoding="utf-8"?>
<ds:datastoreItem xmlns:ds="http://schemas.openxmlformats.org/officeDocument/2006/customXml" ds:itemID="{541982D2-2381-431B-B6D5-362A66669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eb7eb9-948c-450a-8200-c0a1d548a2dd"/>
    <ds:schemaRef ds:uri="7ffcdd59-4f25-4b6c-b02c-a694f96d8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70C74F-B6E6-4F0D-91B9-7A7FFCDDBAF9}">
  <ds:schemaRefs>
    <ds:schemaRef ds:uri="http://purl.org/dc/terms/"/>
    <ds:schemaRef ds:uri="7ffcdd59-4f25-4b6c-b02c-a694f96d84ee"/>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6ceb7eb9-948c-450a-8200-c0a1d548a2dd"/>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23381</TotalTime>
  <Words>2180</Words>
  <Application>Microsoft Office PowerPoint</Application>
  <PresentationFormat>Grand écran</PresentationFormat>
  <Paragraphs>245</Paragraphs>
  <Slides>17</Slides>
  <Notes>17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Arial</vt:lpstr>
      <vt:lpstr>Calibri</vt:lpstr>
      <vt:lpstr>Calibri Light</vt:lpstr>
      <vt:lpstr>Cambria Math</vt:lpstr>
      <vt:lpstr>Myriad Pro</vt:lpstr>
      <vt:lpstr>Myriad Pro Cond</vt:lpstr>
      <vt:lpstr>Times New Roman</vt:lpstr>
      <vt:lpstr>Wingdings</vt:lpstr>
      <vt:lpstr>Thème Office</vt:lpstr>
      <vt:lpstr>Conseil Régional Grand Est – Pôle Emploi Grand Est  Diagnostic partagé emploi-formation  dans les territoires frontaliers </vt:lpstr>
      <vt:lpstr>Présentation PowerPoint</vt:lpstr>
      <vt:lpstr>Des marchés du travail transfrontalier qui se transforment rapidement (1/2)</vt:lpstr>
      <vt:lpstr>Des marchés du travail transfrontalier qui se transforment rapidement (2/2)</vt:lpstr>
      <vt:lpstr>195 000 frontaliers sortants du Grand Est en 2022</vt:lpstr>
      <vt:lpstr>2 500 frontaliers entrants en Grand Est en 2019</vt:lpstr>
      <vt:lpstr>Le travail frontalier : un phénomène de proximité de frontière 3 bassins très concernés : Longwy, Bassin Sidérurgique, Saint-Louis</vt:lpstr>
      <vt:lpstr>L’industrie est le principal employeur des frontaliers du Grand Est</vt:lpstr>
      <vt:lpstr>Top 5 des professions exercées par les frontaliers, selon le pays de travail</vt:lpstr>
      <vt:lpstr>46 500 demandeurs d’emploi candidats au travail frontalier (2021)</vt:lpstr>
      <vt:lpstr>Les métiers en tension dans au moins 4 composantes de la Grande Région (sur 6) en 2020</vt:lpstr>
      <vt:lpstr>Les difficultés de recrutement (BMO – 2022)</vt:lpstr>
      <vt:lpstr>Eléments complémentaires / pistes de réflexion</vt:lpstr>
      <vt:lpstr>Besoins en compétences dans la Grande Région et formation transfrontalière</vt:lpstr>
      <vt:lpstr>Présentation PowerPoint</vt:lpstr>
      <vt:lpstr>Merci pour votre attention</vt:lpstr>
      <vt:lpstr>Présentation PowerPoint</vt:lpstr>
    </vt:vector>
  </TitlesOfParts>
  <Company>Région Grand 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Introduction générale  1.1 Contexte du diagnostic (orientations stratégiques de chaque institution, convention PE-RGE)  1.2 Données de cadrage Grand Est (nombre et flux de forntaliers, territoires frontaliers)  2. Monographies par pays/territoire de destination et bassins d’emploi pourvoyeurs de frontaliers :  2.1 Secteurs d’activités employeurs des frontaliers (travailleurs et employeurs)  2.2 Professions exercées par les frontaliers  2.3 Les demandeurs d’emplois dans les bassins frontaliers (taux de chômage, métiers en tension et compétences recherchées)  2.4 Profil type des DE « frontaliers » (expérience à l’étranger, souhait d’y travailler, maîtrise d’une langue)  2.5 Formation (Apprentissage transfrontalier, FPC « transfrontalière »)  3. Données complémentaires (en fonction de la pertinence et de la disponibilité) :  3.1 Vieillissement des actifs (et risque de concurrence entre les besoins locaux et les besoins du pays voisin)  3.2 Données sur les fonds européens  3.3 Nombre de personnes accompagnées par les SPT  4. Préconisations : identification de domaines/métiers susceptibles d’être ciblés dans le cadre d’une politique de formation PE-RGE</dc:title>
  <dc:creator>PARMENT Alexandre</dc:creator>
  <cp:lastModifiedBy>PARMENT Alexandre</cp:lastModifiedBy>
  <cp:revision>824</cp:revision>
  <cp:lastPrinted>2023-03-13T07:43:29Z</cp:lastPrinted>
  <dcterms:created xsi:type="dcterms:W3CDTF">2019-11-12T08:38:15Z</dcterms:created>
  <dcterms:modified xsi:type="dcterms:W3CDTF">2023-04-12T07:17:58Z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0x0101006158204ED7402A4D825C491994FB1DD7</vt:lpwstr>
  </property>
</Properties>
</file>